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68" r:id="rId4"/>
    <p:sldId id="269" r:id="rId5"/>
    <p:sldId id="270" r:id="rId6"/>
    <p:sldId id="271" r:id="rId7"/>
    <p:sldId id="272" r:id="rId8"/>
    <p:sldId id="273" r:id="rId9"/>
    <p:sldId id="274" r:id="rId10"/>
    <p:sldId id="275" r:id="rId11"/>
    <p:sldId id="276"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6" r:id="rId30"/>
    <p:sldId id="297" r:id="rId31"/>
    <p:sldId id="298"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313" r:id="rId46"/>
    <p:sldId id="314" r:id="rId47"/>
    <p:sldId id="315" r:id="rId48"/>
    <p:sldId id="316" r:id="rId49"/>
    <p:sldId id="317" r:id="rId50"/>
    <p:sldId id="318" r:id="rId51"/>
    <p:sldId id="319" r:id="rId52"/>
    <p:sldId id="320" r:id="rId53"/>
    <p:sldId id="321" r:id="rId54"/>
    <p:sldId id="322" r:id="rId55"/>
    <p:sldId id="323" r:id="rId56"/>
    <p:sldId id="324" r:id="rId57"/>
    <p:sldId id="325" r:id="rId58"/>
    <p:sldId id="326" r:id="rId59"/>
    <p:sldId id="327" r:id="rId60"/>
    <p:sldId id="328" r:id="rId61"/>
    <p:sldId id="329" r:id="rId62"/>
    <p:sldId id="330" r:id="rId63"/>
    <p:sldId id="331" r:id="rId64"/>
    <p:sldId id="332" r:id="rId65"/>
    <p:sldId id="333" r:id="rId66"/>
    <p:sldId id="334" r:id="rId67"/>
    <p:sldId id="335" r:id="rId68"/>
    <p:sldId id="336" r:id="rId69"/>
    <p:sldId id="337" r:id="rId70"/>
    <p:sldId id="338" r:id="rId71"/>
    <p:sldId id="339" r:id="rId72"/>
    <p:sldId id="340" r:id="rId73"/>
    <p:sldId id="341" r:id="rId74"/>
    <p:sldId id="342" r:id="rId75"/>
    <p:sldId id="343" r:id="rId76"/>
    <p:sldId id="344" r:id="rId77"/>
    <p:sldId id="345" r:id="rId78"/>
    <p:sldId id="346" r:id="rId79"/>
    <p:sldId id="347" r:id="rId80"/>
    <p:sldId id="348" r:id="rId81"/>
    <p:sldId id="349" r:id="rId82"/>
    <p:sldId id="350" r:id="rId83"/>
    <p:sldId id="351" r:id="rId84"/>
    <p:sldId id="352" r:id="rId85"/>
    <p:sldId id="353" r:id="rId86"/>
    <p:sldId id="354" r:id="rId87"/>
    <p:sldId id="355" r:id="rId88"/>
    <p:sldId id="356" r:id="rId89"/>
    <p:sldId id="357" r:id="rId90"/>
    <p:sldId id="358" r:id="rId91"/>
    <p:sldId id="359" r:id="rId92"/>
    <p:sldId id="360" r:id="rId93"/>
    <p:sldId id="361" r:id="rId94"/>
    <p:sldId id="362" r:id="rId95"/>
    <p:sldId id="363" r:id="rId96"/>
    <p:sldId id="364" r:id="rId97"/>
    <p:sldId id="365" r:id="rId98"/>
    <p:sldId id="366" r:id="rId99"/>
    <p:sldId id="367" r:id="rId100"/>
    <p:sldId id="368" r:id="rId101"/>
    <p:sldId id="369" r:id="rId102"/>
    <p:sldId id="370" r:id="rId103"/>
    <p:sldId id="371" r:id="rId104"/>
    <p:sldId id="372" r:id="rId105"/>
    <p:sldId id="373" r:id="rId106"/>
    <p:sldId id="375" r:id="rId107"/>
    <p:sldId id="376" r:id="rId108"/>
    <p:sldId id="377" r:id="rId109"/>
    <p:sldId id="378" r:id="rId110"/>
    <p:sldId id="379" r:id="rId111"/>
    <p:sldId id="380" r:id="rId112"/>
    <p:sldId id="381" r:id="rId113"/>
    <p:sldId id="382" r:id="rId114"/>
    <p:sldId id="383" r:id="rId115"/>
    <p:sldId id="384" r:id="rId116"/>
    <p:sldId id="385" r:id="rId117"/>
    <p:sldId id="386" r:id="rId118"/>
    <p:sldId id="387" r:id="rId119"/>
    <p:sldId id="388" r:id="rId120"/>
    <p:sldId id="389" r:id="rId121"/>
    <p:sldId id="390" r:id="rId122"/>
    <p:sldId id="391" r:id="rId123"/>
    <p:sldId id="392" r:id="rId124"/>
    <p:sldId id="393" r:id="rId125"/>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432">
          <p15:clr>
            <a:srgbClr val="A4A3A4"/>
          </p15:clr>
        </p15:guide>
        <p15:guide id="4" orient="horz" pos="720">
          <p15:clr>
            <a:srgbClr val="A4A3A4"/>
          </p15:clr>
        </p15:guide>
        <p15:guide id="5" orient="horz" pos="38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rd, Jeremy" initials="WJ" lastIdx="17"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47818" autoAdjust="0"/>
  </p:normalViewPr>
  <p:slideViewPr>
    <p:cSldViewPr>
      <p:cViewPr>
        <p:scale>
          <a:sx n="78" d="100"/>
          <a:sy n="78" d="100"/>
        </p:scale>
        <p:origin x="-1146" y="-90"/>
      </p:cViewPr>
      <p:guideLst>
        <p:guide orient="horz" pos="2160"/>
        <p:guide orient="horz" pos="432"/>
        <p:guide orient="horz" pos="720"/>
        <p:guide orient="horz" pos="384"/>
        <p:guide pos="2880"/>
      </p:guideLst>
    </p:cSldViewPr>
  </p:slideViewPr>
  <p:outlineViewPr>
    <p:cViewPr>
      <p:scale>
        <a:sx n="33" d="100"/>
        <a:sy n="33" d="100"/>
      </p:scale>
      <p:origin x="0" y="1448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C8A0805-92C8-4011-BCBE-1EE8E6992B90}"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B1168-BC32-4EE8-A30C-4F81CDC840F6}" type="slidenum">
              <a:rPr lang="en-US" smtClean="0"/>
              <a:t>‹#›</a:t>
            </a:fld>
            <a:endParaRPr lang="en-US"/>
          </a:p>
        </p:txBody>
      </p:sp>
    </p:spTree>
    <p:extLst>
      <p:ext uri="{BB962C8B-B14F-4D97-AF65-F5344CB8AC3E}">
        <p14:creationId xmlns:p14="http://schemas.microsoft.com/office/powerpoint/2010/main" val="2517954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8A0805-92C8-4011-BCBE-1EE8E6992B90}"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B1168-BC32-4EE8-A30C-4F81CDC840F6}" type="slidenum">
              <a:rPr lang="en-US" smtClean="0"/>
              <a:t>‹#›</a:t>
            </a:fld>
            <a:endParaRPr lang="en-US"/>
          </a:p>
        </p:txBody>
      </p:sp>
    </p:spTree>
    <p:extLst>
      <p:ext uri="{BB962C8B-B14F-4D97-AF65-F5344CB8AC3E}">
        <p14:creationId xmlns:p14="http://schemas.microsoft.com/office/powerpoint/2010/main" val="1737269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8A0805-92C8-4011-BCBE-1EE8E6992B90}"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B1168-BC32-4EE8-A30C-4F81CDC840F6}" type="slidenum">
              <a:rPr lang="en-US" smtClean="0"/>
              <a:t>‹#›</a:t>
            </a:fld>
            <a:endParaRPr lang="en-US"/>
          </a:p>
        </p:txBody>
      </p:sp>
    </p:spTree>
    <p:extLst>
      <p:ext uri="{BB962C8B-B14F-4D97-AF65-F5344CB8AC3E}">
        <p14:creationId xmlns:p14="http://schemas.microsoft.com/office/powerpoint/2010/main" val="2806026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8A0805-92C8-4011-BCBE-1EE8E6992B90}"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B1168-BC32-4EE8-A30C-4F81CDC840F6}" type="slidenum">
              <a:rPr lang="en-US" smtClean="0"/>
              <a:t>‹#›</a:t>
            </a:fld>
            <a:endParaRPr lang="en-US"/>
          </a:p>
        </p:txBody>
      </p:sp>
    </p:spTree>
    <p:extLst>
      <p:ext uri="{BB962C8B-B14F-4D97-AF65-F5344CB8AC3E}">
        <p14:creationId xmlns:p14="http://schemas.microsoft.com/office/powerpoint/2010/main" val="1201905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8A0805-92C8-4011-BCBE-1EE8E6992B90}"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B1168-BC32-4EE8-A30C-4F81CDC840F6}" type="slidenum">
              <a:rPr lang="en-US" smtClean="0"/>
              <a:t>‹#›</a:t>
            </a:fld>
            <a:endParaRPr lang="en-US"/>
          </a:p>
        </p:txBody>
      </p:sp>
    </p:spTree>
    <p:extLst>
      <p:ext uri="{BB962C8B-B14F-4D97-AF65-F5344CB8AC3E}">
        <p14:creationId xmlns:p14="http://schemas.microsoft.com/office/powerpoint/2010/main" val="484385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C8A0805-92C8-4011-BCBE-1EE8E6992B90}"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B1168-BC32-4EE8-A30C-4F81CDC840F6}" type="slidenum">
              <a:rPr lang="en-US" smtClean="0"/>
              <a:t>‹#›</a:t>
            </a:fld>
            <a:endParaRPr lang="en-US"/>
          </a:p>
        </p:txBody>
      </p:sp>
    </p:spTree>
    <p:extLst>
      <p:ext uri="{BB962C8B-B14F-4D97-AF65-F5344CB8AC3E}">
        <p14:creationId xmlns:p14="http://schemas.microsoft.com/office/powerpoint/2010/main" val="2548141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C8A0805-92C8-4011-BCBE-1EE8E6992B90}" type="datetimeFigureOut">
              <a:rPr lang="en-US" smtClean="0"/>
              <a:t>2/22/2017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5B1168-BC32-4EE8-A30C-4F81CDC840F6}" type="slidenum">
              <a:rPr lang="en-US" smtClean="0"/>
              <a:t>‹#›</a:t>
            </a:fld>
            <a:endParaRPr lang="en-US"/>
          </a:p>
        </p:txBody>
      </p:sp>
    </p:spTree>
    <p:extLst>
      <p:ext uri="{BB962C8B-B14F-4D97-AF65-F5344CB8AC3E}">
        <p14:creationId xmlns:p14="http://schemas.microsoft.com/office/powerpoint/2010/main" val="3167022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C8A0805-92C8-4011-BCBE-1EE8E6992B90}" type="datetimeFigureOut">
              <a:rPr lang="en-US" smtClean="0"/>
              <a:t>2/22/2017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5B1168-BC32-4EE8-A30C-4F81CDC840F6}" type="slidenum">
              <a:rPr lang="en-US" smtClean="0"/>
              <a:t>‹#›</a:t>
            </a:fld>
            <a:endParaRPr lang="en-US"/>
          </a:p>
        </p:txBody>
      </p:sp>
    </p:spTree>
    <p:extLst>
      <p:ext uri="{BB962C8B-B14F-4D97-AF65-F5344CB8AC3E}">
        <p14:creationId xmlns:p14="http://schemas.microsoft.com/office/powerpoint/2010/main" val="425057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A0805-92C8-4011-BCBE-1EE8E6992B90}" type="datetimeFigureOut">
              <a:rPr lang="en-US" smtClean="0"/>
              <a:t>2/22/2017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5B1168-BC32-4EE8-A30C-4F81CDC840F6}" type="slidenum">
              <a:rPr lang="en-US" smtClean="0"/>
              <a:t>‹#›</a:t>
            </a:fld>
            <a:endParaRPr lang="en-US"/>
          </a:p>
        </p:txBody>
      </p:sp>
    </p:spTree>
    <p:extLst>
      <p:ext uri="{BB962C8B-B14F-4D97-AF65-F5344CB8AC3E}">
        <p14:creationId xmlns:p14="http://schemas.microsoft.com/office/powerpoint/2010/main" val="3283079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8A0805-92C8-4011-BCBE-1EE8E6992B90}"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B1168-BC32-4EE8-A30C-4F81CDC840F6}" type="slidenum">
              <a:rPr lang="en-US" smtClean="0"/>
              <a:t>‹#›</a:t>
            </a:fld>
            <a:endParaRPr lang="en-US"/>
          </a:p>
        </p:txBody>
      </p:sp>
    </p:spTree>
    <p:extLst>
      <p:ext uri="{BB962C8B-B14F-4D97-AF65-F5344CB8AC3E}">
        <p14:creationId xmlns:p14="http://schemas.microsoft.com/office/powerpoint/2010/main" val="1196900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8A0805-92C8-4011-BCBE-1EE8E6992B90}"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B1168-BC32-4EE8-A30C-4F81CDC840F6}" type="slidenum">
              <a:rPr lang="en-US" smtClean="0"/>
              <a:t>‹#›</a:t>
            </a:fld>
            <a:endParaRPr lang="en-US"/>
          </a:p>
        </p:txBody>
      </p:sp>
    </p:spTree>
    <p:extLst>
      <p:ext uri="{BB962C8B-B14F-4D97-AF65-F5344CB8AC3E}">
        <p14:creationId xmlns:p14="http://schemas.microsoft.com/office/powerpoint/2010/main" val="2301413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Helvetica LT Std" pitchFamily="34" charset="0"/>
              </a:defRPr>
            </a:lvl1pPr>
          </a:lstStyle>
          <a:p>
            <a:fld id="{6C8A0805-92C8-4011-BCBE-1EE8E6992B90}" type="datetimeFigureOut">
              <a:rPr lang="en-US" smtClean="0"/>
              <a:pPr/>
              <a:t>2/22/2017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Helvetica LT Std" pitchFamily="34"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Helvetica LT Std" pitchFamily="34" charset="0"/>
              </a:defRPr>
            </a:lvl1pPr>
          </a:lstStyle>
          <a:p>
            <a:fld id="{805B1168-BC32-4EE8-A30C-4F81CDC840F6}" type="slidenum">
              <a:rPr lang="en-US" smtClean="0"/>
              <a:pPr/>
              <a:t>‹#›</a:t>
            </a:fld>
            <a:endParaRPr lang="en-US"/>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6285167"/>
            <a:ext cx="9144000" cy="572833"/>
          </a:xfrm>
          <a:prstGeom prst="rect">
            <a:avLst/>
          </a:prstGeom>
        </p:spPr>
      </p:pic>
      <p:pic>
        <p:nvPicPr>
          <p:cNvPr id="1027" name="Picture 3"/>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30400" y="6324600"/>
            <a:ext cx="4202210" cy="41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8989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Helvetica LT Std"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Helvetica LT Std"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Helvetica LT Std"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Helvetica LT Std"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Helvetica LT Std"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Helvetica LT Std"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IN" sz="6000" b="1" dirty="0">
                <a:solidFill>
                  <a:srgbClr val="C00000"/>
                </a:solidFill>
                <a:latin typeface="Helvetica LT Std" pitchFamily="34" charset="0"/>
              </a:rPr>
              <a:t>Key Points Revision</a:t>
            </a:r>
            <a:endParaRPr lang="en-US" sz="6000" b="1" i="1" dirty="0">
              <a:solidFill>
                <a:srgbClr val="C00000"/>
              </a:solidFill>
              <a:latin typeface="Helvetica LT Std" pitchFamily="34" charset="0"/>
            </a:endParaRPr>
          </a:p>
        </p:txBody>
      </p:sp>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a:t>
            </a:r>
          </a:p>
        </p:txBody>
      </p:sp>
    </p:spTree>
    <p:extLst>
      <p:ext uri="{BB962C8B-B14F-4D97-AF65-F5344CB8AC3E}">
        <p14:creationId xmlns:p14="http://schemas.microsoft.com/office/powerpoint/2010/main" val="3909263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10</a:t>
            </a:r>
          </a:p>
        </p:txBody>
      </p:sp>
      <p:sp>
        <p:nvSpPr>
          <p:cNvPr id="7" name="Rectangle 6"/>
          <p:cNvSpPr/>
          <p:nvPr/>
        </p:nvSpPr>
        <p:spPr>
          <a:xfrm>
            <a:off x="463352" y="533400"/>
            <a:ext cx="8299648" cy="418576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ea typeface="SimSun"/>
                <a:cs typeface="Times New Roman"/>
              </a:rPr>
              <a:t>In nerves an action potential is initiated when activation of ligand-gated Na</a:t>
            </a:r>
            <a:r>
              <a:rPr lang="en-GB" sz="1600" b="1" baseline="30000" dirty="0">
                <a:latin typeface="Helvetica LT Std" pitchFamily="34" charset="0"/>
                <a:ea typeface="SimSun"/>
                <a:cs typeface="Times New Roman"/>
              </a:rPr>
              <a:t>+</a:t>
            </a:r>
            <a:r>
              <a:rPr lang="en-GB" sz="1600" b="1" dirty="0">
                <a:latin typeface="Helvetica LT Std" pitchFamily="34" charset="0"/>
                <a:ea typeface="SimSun"/>
                <a:cs typeface="Times New Roman"/>
              </a:rPr>
              <a:t> channels increases Na</a:t>
            </a:r>
            <a:r>
              <a:rPr lang="en-GB" sz="1600" b="1" baseline="30000" dirty="0">
                <a:latin typeface="Helvetica LT Std" pitchFamily="34" charset="0"/>
                <a:ea typeface="SimSun"/>
                <a:cs typeface="Times New Roman"/>
              </a:rPr>
              <a:t>+</a:t>
            </a:r>
            <a:r>
              <a:rPr lang="en-GB" sz="1600" b="1" dirty="0">
                <a:latin typeface="Helvetica LT Std" pitchFamily="34" charset="0"/>
                <a:ea typeface="SimSun"/>
                <a:cs typeface="Times New Roman"/>
              </a:rPr>
              <a:t> permeability further. If the stimulus is strong enough, the cell depolarizes sufficiently to reach threshold for voltage-gated Na</a:t>
            </a:r>
            <a:r>
              <a:rPr lang="en-GB" sz="1600" b="1" baseline="30000" dirty="0">
                <a:latin typeface="Helvetica LT Std" pitchFamily="34" charset="0"/>
                <a:ea typeface="SimSun"/>
                <a:cs typeface="Times New Roman"/>
              </a:rPr>
              <a:t>+</a:t>
            </a:r>
            <a:r>
              <a:rPr lang="en-GB" sz="1600" b="1" dirty="0">
                <a:latin typeface="Helvetica LT Std" pitchFamily="34" charset="0"/>
                <a:ea typeface="SimSun"/>
                <a:cs typeface="Times New Roman"/>
              </a:rPr>
              <a:t> channels, which activate and cause Na</a:t>
            </a:r>
            <a:r>
              <a:rPr lang="en-GB" sz="1600" b="1" baseline="30000" dirty="0">
                <a:latin typeface="Helvetica LT Std" pitchFamily="34" charset="0"/>
                <a:ea typeface="SimSun"/>
                <a:cs typeface="Times New Roman"/>
              </a:rPr>
              <a:t>+ </a:t>
            </a:r>
            <a:r>
              <a:rPr lang="en-GB" sz="1600" b="1" dirty="0">
                <a:latin typeface="Helvetica LT Std" pitchFamily="34" charset="0"/>
                <a:ea typeface="SimSun"/>
                <a:cs typeface="Times New Roman"/>
              </a:rPr>
              <a:t>permeability to become much greater than that for K</a:t>
            </a:r>
            <a:r>
              <a:rPr lang="en-GB" sz="1600" b="1" baseline="30000" dirty="0">
                <a:latin typeface="Helvetica LT Std" pitchFamily="34" charset="0"/>
                <a:ea typeface="SimSun"/>
                <a:cs typeface="Times New Roman"/>
              </a:rPr>
              <a:t>+</a:t>
            </a:r>
            <a:r>
              <a:rPr lang="en-GB" sz="1600" b="1" dirty="0">
                <a:latin typeface="Helvetica LT Std" pitchFamily="34" charset="0"/>
                <a:ea typeface="SimSun"/>
                <a:cs typeface="Times New Roman"/>
              </a:rPr>
              <a:t>. The membrane potential therefore moves towards the equilibrium potential for Na</a:t>
            </a:r>
            <a:r>
              <a:rPr lang="en-GB" sz="1600" b="1" baseline="30000" dirty="0">
                <a:latin typeface="Helvetica LT Std" pitchFamily="34" charset="0"/>
                <a:ea typeface="SimSun"/>
                <a:cs typeface="Times New Roman"/>
              </a:rPr>
              <a:t>+</a:t>
            </a:r>
            <a:r>
              <a:rPr lang="en-GB" sz="1600" b="1" dirty="0">
                <a:latin typeface="Helvetica LT Std" pitchFamily="34" charset="0"/>
                <a:ea typeface="SimSun"/>
                <a:cs typeface="Times New Roman"/>
              </a:rPr>
              <a:t>. There are no significant changes to the intracellular concentrations of K</a:t>
            </a:r>
            <a:r>
              <a:rPr lang="en-GB" sz="1600" b="1" baseline="30000" dirty="0">
                <a:latin typeface="Helvetica LT Std" pitchFamily="34" charset="0"/>
                <a:ea typeface="SimSun"/>
                <a:cs typeface="Times New Roman"/>
              </a:rPr>
              <a:t>+</a:t>
            </a:r>
            <a:r>
              <a:rPr lang="en-GB" sz="1600" b="1" dirty="0">
                <a:latin typeface="Helvetica LT Std" pitchFamily="34" charset="0"/>
                <a:ea typeface="SimSun"/>
                <a:cs typeface="Times New Roman"/>
              </a:rPr>
              <a:t> or Na</a:t>
            </a:r>
            <a:r>
              <a:rPr lang="en-GB" sz="1600" b="1" baseline="30000" dirty="0">
                <a:latin typeface="Helvetica LT Std" pitchFamily="34" charset="0"/>
                <a:ea typeface="SimSun"/>
                <a:cs typeface="Times New Roman"/>
              </a:rPr>
              <a:t>+</a:t>
            </a:r>
            <a:r>
              <a:rPr lang="en-GB" sz="1600" b="1" dirty="0">
                <a:latin typeface="Helvetica LT Std" pitchFamily="34" charset="0"/>
                <a:ea typeface="SimSun"/>
                <a:cs typeface="Times New Roman"/>
              </a:rPr>
              <a:t>. </a:t>
            </a:r>
            <a:endParaRPr lang="en-IN" sz="1600" dirty="0">
              <a:latin typeface="Helvetica LT Std" pitchFamily="34" charset="0"/>
              <a:ea typeface="SimSun"/>
              <a:cs typeface="Times New Roman"/>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ea typeface="SimSun"/>
                <a:cs typeface="Times New Roman"/>
              </a:rPr>
              <a:t>As </a:t>
            </a:r>
            <a:r>
              <a:rPr lang="en-GB" sz="1600" b="1" dirty="0" err="1">
                <a:latin typeface="Helvetica LT Std" pitchFamily="34" charset="0"/>
                <a:ea typeface="SimSun"/>
                <a:cs typeface="Times New Roman"/>
              </a:rPr>
              <a:t>E</a:t>
            </a:r>
            <a:r>
              <a:rPr lang="en-GB" sz="1600" b="1" baseline="-25000" dirty="0" err="1">
                <a:latin typeface="Helvetica LT Std" pitchFamily="34" charset="0"/>
                <a:ea typeface="SimSun"/>
                <a:cs typeface="Times New Roman"/>
              </a:rPr>
              <a:t>m</a:t>
            </a:r>
            <a:r>
              <a:rPr lang="en-GB" sz="1600" b="1" dirty="0">
                <a:latin typeface="Helvetica LT Std" pitchFamily="34" charset="0"/>
                <a:ea typeface="SimSun"/>
                <a:cs typeface="Times New Roman"/>
              </a:rPr>
              <a:t> becomes positive, the Na</a:t>
            </a:r>
            <a:r>
              <a:rPr lang="en-GB" sz="1600" b="1" baseline="30000" dirty="0">
                <a:latin typeface="Helvetica LT Std" pitchFamily="34" charset="0"/>
                <a:ea typeface="SimSun"/>
                <a:cs typeface="Times New Roman"/>
              </a:rPr>
              <a:t>+</a:t>
            </a:r>
            <a:r>
              <a:rPr lang="en-GB" sz="1600" b="1" dirty="0">
                <a:latin typeface="Helvetica LT Std" pitchFamily="34" charset="0"/>
                <a:ea typeface="SimSun"/>
                <a:cs typeface="Times New Roman"/>
              </a:rPr>
              <a:t> channels inactivate and additional K</a:t>
            </a:r>
            <a:r>
              <a:rPr lang="en-GB" sz="1600" b="1" baseline="30000" dirty="0">
                <a:latin typeface="Helvetica LT Std" pitchFamily="34" charset="0"/>
                <a:ea typeface="SimSun"/>
                <a:cs typeface="Times New Roman"/>
              </a:rPr>
              <a:t>+</a:t>
            </a:r>
            <a:r>
              <a:rPr lang="en-GB" sz="1600" b="1" dirty="0">
                <a:latin typeface="Helvetica LT Std" pitchFamily="34" charset="0"/>
                <a:ea typeface="SimSun"/>
                <a:cs typeface="Times New Roman"/>
              </a:rPr>
              <a:t> channels activate, causing the K</a:t>
            </a:r>
            <a:r>
              <a:rPr lang="en-GB" sz="1600" b="1" baseline="30000" dirty="0">
                <a:latin typeface="Helvetica LT Std" pitchFamily="34" charset="0"/>
                <a:ea typeface="SimSun"/>
                <a:cs typeface="Times New Roman"/>
              </a:rPr>
              <a:t>+</a:t>
            </a:r>
            <a:r>
              <a:rPr lang="en-GB" sz="1600" b="1" dirty="0">
                <a:latin typeface="Helvetica LT Std" pitchFamily="34" charset="0"/>
                <a:ea typeface="SimSun"/>
                <a:cs typeface="Times New Roman"/>
              </a:rPr>
              <a:t> permeability to again be much greater than that for Na</a:t>
            </a:r>
            <a:r>
              <a:rPr lang="en-GB" sz="1600" b="1" baseline="30000" dirty="0">
                <a:latin typeface="Helvetica LT Std" pitchFamily="34" charset="0"/>
                <a:ea typeface="SimSun"/>
                <a:cs typeface="Times New Roman"/>
              </a:rPr>
              <a:t>+</a:t>
            </a:r>
            <a:r>
              <a:rPr lang="en-GB" sz="1600" b="1" dirty="0">
                <a:latin typeface="Helvetica LT Std" pitchFamily="34" charset="0"/>
                <a:ea typeface="SimSun"/>
                <a:cs typeface="Times New Roman"/>
              </a:rPr>
              <a:t>, so the cell repolarizes towards E</a:t>
            </a:r>
            <a:r>
              <a:rPr lang="en-GB" sz="1600" b="1" baseline="-25000" dirty="0">
                <a:latin typeface="Helvetica LT Std" pitchFamily="34" charset="0"/>
                <a:ea typeface="SimSun"/>
                <a:cs typeface="Times New Roman"/>
              </a:rPr>
              <a:t>K</a:t>
            </a:r>
            <a:r>
              <a:rPr lang="en-GB" sz="1600" b="1" dirty="0">
                <a:latin typeface="Helvetica LT Std" pitchFamily="34" charset="0"/>
                <a:ea typeface="SimSun"/>
                <a:cs typeface="Times New Roman"/>
              </a:rPr>
              <a:t> and the resting state again.  </a:t>
            </a:r>
            <a:endParaRPr lang="en-IN" sz="1600" dirty="0">
              <a:latin typeface="Helvetica LT Std" pitchFamily="34" charset="0"/>
              <a:ea typeface="SimSun"/>
              <a:cs typeface="Times New Roman"/>
            </a:endParaRPr>
          </a:p>
          <a:p>
            <a:pPr marL="354013">
              <a:spcBef>
                <a:spcPts val="300"/>
              </a:spcBef>
              <a:spcAft>
                <a:spcPts val="300"/>
              </a:spcAft>
              <a:buClr>
                <a:srgbClr val="C00000"/>
              </a:buClr>
            </a:pPr>
            <a:r>
              <a:rPr lang="en-GB" sz="1600" b="1" dirty="0">
                <a:latin typeface="Helvetica LT Std" pitchFamily="34" charset="0"/>
                <a:ea typeface="SimSun"/>
                <a:cs typeface="Times New Roman"/>
              </a:rPr>
              <a:t>Another action potential cannot be initiated whatever the stimulus until most Na</a:t>
            </a:r>
            <a:r>
              <a:rPr lang="en-GB" sz="1600" b="1" baseline="30000" dirty="0">
                <a:latin typeface="Helvetica LT Std" pitchFamily="34" charset="0"/>
                <a:ea typeface="SimSun"/>
                <a:cs typeface="Times New Roman"/>
              </a:rPr>
              <a:t>+</a:t>
            </a:r>
            <a:r>
              <a:rPr lang="en-GB" sz="1600" b="1" dirty="0">
                <a:latin typeface="Helvetica LT Std" pitchFamily="34" charset="0"/>
                <a:ea typeface="SimSun"/>
                <a:cs typeface="Times New Roman"/>
              </a:rPr>
              <a:t> channels are reactivated, which occurs when the cell is almost repolarized (absolute refractory period). The additional K</a:t>
            </a:r>
            <a:r>
              <a:rPr lang="en-GB" sz="1600" b="1" baseline="30000" dirty="0">
                <a:latin typeface="Helvetica LT Std" pitchFamily="34" charset="0"/>
                <a:ea typeface="SimSun"/>
                <a:cs typeface="Times New Roman"/>
              </a:rPr>
              <a:t>+</a:t>
            </a:r>
            <a:r>
              <a:rPr lang="en-GB" sz="1600" b="1" dirty="0">
                <a:latin typeface="Helvetica LT Std" pitchFamily="34" charset="0"/>
                <a:ea typeface="SimSun"/>
                <a:cs typeface="Times New Roman"/>
              </a:rPr>
              <a:t> channels are slower to close, and therefore cause a small temporary hyperpolarization after the action potential. This means a stronger than usual stimulus is required for another action potential to be initiated (relative refractory period). </a:t>
            </a:r>
            <a:endParaRPr lang="en-IN" sz="1600" b="1" dirty="0">
              <a:solidFill>
                <a:prstClr val="black"/>
              </a:solidFill>
              <a:latin typeface="Helvetica LT Std" pitchFamily="34" charset="0"/>
            </a:endParaRPr>
          </a:p>
        </p:txBody>
      </p:sp>
    </p:spTree>
    <p:extLst>
      <p:ext uri="{BB962C8B-B14F-4D97-AF65-F5344CB8AC3E}">
        <p14:creationId xmlns:p14="http://schemas.microsoft.com/office/powerpoint/2010/main" val="306509439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100</a:t>
            </a:r>
          </a:p>
        </p:txBody>
      </p:sp>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52 The adrenal glands and stress</a:t>
            </a:r>
            <a:endParaRPr lang="en-US" sz="2500" b="1" i="1" dirty="0">
              <a:solidFill>
                <a:srgbClr val="C00000"/>
              </a:solidFill>
            </a:endParaRPr>
          </a:p>
        </p:txBody>
      </p:sp>
      <p:sp>
        <p:nvSpPr>
          <p:cNvPr id="5" name="Rectangle 4"/>
          <p:cNvSpPr/>
          <p:nvPr/>
        </p:nvSpPr>
        <p:spPr>
          <a:xfrm>
            <a:off x="463352" y="1036320"/>
            <a:ext cx="8299648" cy="5170646"/>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err="1">
                <a:latin typeface="Helvetica LT Std" pitchFamily="34" charset="0"/>
              </a:rPr>
              <a:t>Chromaffin</a:t>
            </a:r>
            <a:r>
              <a:rPr lang="en-GB" sz="1600" b="1" dirty="0">
                <a:latin typeface="Helvetica LT Std" pitchFamily="34" charset="0"/>
              </a:rPr>
              <a:t> cells in the adrenal medulla synthesize and secrete the </a:t>
            </a:r>
            <a:r>
              <a:rPr lang="en-GB" sz="1600" b="1" dirty="0" err="1">
                <a:latin typeface="Helvetica LT Std" pitchFamily="34" charset="0"/>
              </a:rPr>
              <a:t>catecholamines</a:t>
            </a:r>
            <a:r>
              <a:rPr lang="en-GB" sz="1600" b="1" dirty="0">
                <a:latin typeface="Helvetica LT Std" pitchFamily="34" charset="0"/>
              </a:rPr>
              <a:t> adrenaline (epinephrine; 80%) and noradrenaline (norepinephrine). Production is enhanced by cortisol from the adrenal cortex (e.g. during stress). Secretion is stimulated by sympathetic preganglionic neurones.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Adrenaline and noradrenaline act via G-protein-coupled </a:t>
            </a:r>
            <a:r>
              <a:rPr lang="en-GB" sz="1600" b="1" dirty="0" err="1">
                <a:latin typeface="Helvetica LT Std" pitchFamily="34" charset="0"/>
              </a:rPr>
              <a:t>adrenoceptor</a:t>
            </a:r>
            <a:r>
              <a:rPr lang="en-GB" sz="1600" b="1" dirty="0">
                <a:latin typeface="Helvetica LT Std" pitchFamily="34" charset="0"/>
              </a:rPr>
              <a:t> subtypes. Responses include vasoconstriction (α</a:t>
            </a:r>
            <a:r>
              <a:rPr lang="en-GB" sz="1600" b="1" baseline="-25000" dirty="0">
                <a:latin typeface="Helvetica LT Std" pitchFamily="34" charset="0"/>
              </a:rPr>
              <a:t>1</a:t>
            </a:r>
            <a:r>
              <a:rPr lang="en-GB" sz="1600" b="1" dirty="0">
                <a:latin typeface="Helvetica LT Std" pitchFamily="34" charset="0"/>
              </a:rPr>
              <a:t> </a:t>
            </a:r>
            <a:r>
              <a:rPr lang="en-GB" sz="1600" b="1" dirty="0" err="1">
                <a:latin typeface="Helvetica LT Std" pitchFamily="34" charset="0"/>
              </a:rPr>
              <a:t>adrenoceptors</a:t>
            </a:r>
            <a:r>
              <a:rPr lang="en-GB" sz="1600" b="1" dirty="0">
                <a:latin typeface="Helvetica LT Std" pitchFamily="34" charset="0"/>
              </a:rPr>
              <a:t>), increased cardiac output (</a:t>
            </a:r>
            <a:r>
              <a:rPr lang="en-GB" sz="1600" b="1" dirty="0">
                <a:latin typeface="Helvetica LT Std" pitchFamily="34" charset="0"/>
                <a:sym typeface="Symbol"/>
              </a:rPr>
              <a:t></a:t>
            </a:r>
            <a:r>
              <a:rPr lang="en-GB" sz="1600" b="1" baseline="-25000" dirty="0">
                <a:latin typeface="Helvetica LT Std" pitchFamily="34" charset="0"/>
              </a:rPr>
              <a:t>1</a:t>
            </a:r>
            <a:r>
              <a:rPr lang="en-GB" sz="1600" b="1" dirty="0">
                <a:latin typeface="Helvetica LT Std" pitchFamily="34" charset="0"/>
              </a:rPr>
              <a:t>) and increased glycolysis and lipolysis (</a:t>
            </a:r>
            <a:r>
              <a:rPr lang="en-GB" sz="1600" b="1" dirty="0">
                <a:latin typeface="Helvetica LT Std" pitchFamily="34" charset="0"/>
                <a:sym typeface="Symbol"/>
              </a:rPr>
              <a:t></a:t>
            </a:r>
            <a:r>
              <a:rPr lang="en-GB" sz="1600" b="1" baseline="-25000" dirty="0">
                <a:latin typeface="Helvetica LT Std" pitchFamily="34" charset="0"/>
              </a:rPr>
              <a:t>2</a:t>
            </a:r>
            <a:r>
              <a:rPr lang="en-GB" sz="1600" b="1" dirty="0">
                <a:latin typeface="Helvetica LT Std" pitchFamily="34" charset="0"/>
              </a:rPr>
              <a:t>, </a:t>
            </a:r>
            <a:r>
              <a:rPr lang="en-GB" sz="1600" b="1" dirty="0">
                <a:latin typeface="Helvetica LT Std" pitchFamily="34" charset="0"/>
                <a:sym typeface="Symbol"/>
              </a:rPr>
              <a:t></a:t>
            </a:r>
            <a:r>
              <a:rPr lang="en-GB" sz="1600" b="1" baseline="-25000" dirty="0">
                <a:latin typeface="Helvetica LT Std" pitchFamily="34" charset="0"/>
              </a:rPr>
              <a:t>3</a:t>
            </a:r>
            <a:r>
              <a:rPr lang="en-GB" sz="1600" b="1" dirty="0">
                <a:latin typeface="Helvetica LT Std" pitchFamily="34" charset="0"/>
              </a:rPr>
              <a:t>). Noradrenaline has equal potency at all </a:t>
            </a:r>
            <a:r>
              <a:rPr lang="en-GB" sz="1600" b="1" dirty="0" err="1">
                <a:latin typeface="Helvetica LT Std" pitchFamily="34" charset="0"/>
              </a:rPr>
              <a:t>adrenoceptors</a:t>
            </a:r>
            <a:r>
              <a:rPr lang="en-GB" sz="1600" b="1" dirty="0">
                <a:latin typeface="Helvetica LT Std" pitchFamily="34" charset="0"/>
              </a:rPr>
              <a:t>; adrenaline only activates </a:t>
            </a:r>
            <a:r>
              <a:rPr lang="en-GB" sz="1600" b="1" dirty="0">
                <a:latin typeface="Helvetica LT Std" pitchFamily="34" charset="0"/>
                <a:sym typeface="Symbol"/>
              </a:rPr>
              <a:t></a:t>
            </a:r>
            <a:r>
              <a:rPr lang="en-GB" sz="1600" b="1" dirty="0">
                <a:latin typeface="Helvetica LT Std" pitchFamily="34" charset="0"/>
              </a:rPr>
              <a:t>-receptors at normal plasma concentrations.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three zones of the adrenal cortex produce steroid hormones, which bind to intracellular receptors and initiate gene transcription through activation of specific response elements on DNA. The outer </a:t>
            </a:r>
            <a:r>
              <a:rPr lang="en-GB" sz="1600" b="1" dirty="0" err="1">
                <a:latin typeface="Helvetica LT Std" pitchFamily="34" charset="0"/>
              </a:rPr>
              <a:t>zona</a:t>
            </a:r>
            <a:r>
              <a:rPr lang="en-GB" sz="1600" b="1" dirty="0">
                <a:latin typeface="Helvetica LT Std" pitchFamily="34" charset="0"/>
              </a:rPr>
              <a:t> </a:t>
            </a:r>
            <a:r>
              <a:rPr lang="en-GB" sz="1600" b="1" dirty="0" err="1">
                <a:latin typeface="Helvetica LT Std" pitchFamily="34" charset="0"/>
              </a:rPr>
              <a:t>glomerulosa</a:t>
            </a:r>
            <a:r>
              <a:rPr lang="en-GB" sz="1600" b="1" dirty="0">
                <a:latin typeface="Helvetica LT Std" pitchFamily="34" charset="0"/>
              </a:rPr>
              <a:t> releases aldosterone (mineralocorticoid), which regulates renal handling of Na</a:t>
            </a:r>
            <a:r>
              <a:rPr lang="en-GB" sz="1600" b="1" baseline="30000" dirty="0">
                <a:latin typeface="Helvetica LT Std" pitchFamily="34" charset="0"/>
              </a:rPr>
              <a:t>+</a:t>
            </a:r>
            <a:r>
              <a:rPr lang="en-GB" sz="1600" b="1" dirty="0">
                <a:latin typeface="Helvetica LT Std" pitchFamily="34" charset="0"/>
              </a:rPr>
              <a:t> and K</a:t>
            </a:r>
            <a:r>
              <a:rPr lang="en-GB" sz="1600" b="1" baseline="30000" dirty="0">
                <a:latin typeface="Helvetica LT Std" pitchFamily="34" charset="0"/>
              </a:rPr>
              <a:t>+</a:t>
            </a:r>
            <a:r>
              <a:rPr lang="en-GB" sz="1600" b="1" dirty="0">
                <a:latin typeface="Helvetica LT Std" pitchFamily="34" charset="0"/>
              </a:rPr>
              <a:t>, in response to angiotensin II. The middle </a:t>
            </a:r>
            <a:r>
              <a:rPr lang="en-GB" sz="1600" b="1" dirty="0" err="1">
                <a:latin typeface="Helvetica LT Std" pitchFamily="34" charset="0"/>
              </a:rPr>
              <a:t>zona</a:t>
            </a:r>
            <a:r>
              <a:rPr lang="en-GB" sz="1600" b="1" dirty="0">
                <a:latin typeface="Helvetica LT Std" pitchFamily="34" charset="0"/>
              </a:rPr>
              <a:t> fasciculate produces cortisol, which has powerful effects on glucose metabolism (glucocorticoids), and some mineralocorticoid actions. The inner </a:t>
            </a:r>
            <a:r>
              <a:rPr lang="en-GB" sz="1600" b="1" dirty="0" err="1">
                <a:latin typeface="Helvetica LT Std" pitchFamily="34" charset="0"/>
              </a:rPr>
              <a:t>zona</a:t>
            </a:r>
            <a:r>
              <a:rPr lang="en-GB" sz="1600" b="1" dirty="0">
                <a:latin typeface="Helvetica LT Std" pitchFamily="34" charset="0"/>
              </a:rPr>
              <a:t> </a:t>
            </a:r>
            <a:r>
              <a:rPr lang="en-GB" sz="1600" b="1" dirty="0" err="1">
                <a:latin typeface="Helvetica LT Std" pitchFamily="34" charset="0"/>
              </a:rPr>
              <a:t>reticularis</a:t>
            </a:r>
            <a:r>
              <a:rPr lang="en-GB" sz="1600" b="1" dirty="0">
                <a:latin typeface="Helvetica LT Std" pitchFamily="34" charset="0"/>
              </a:rPr>
              <a:t> secretes </a:t>
            </a:r>
            <a:r>
              <a:rPr lang="en-GB" sz="1600" b="1" dirty="0" err="1">
                <a:latin typeface="Helvetica LT Std" pitchFamily="34" charset="0"/>
              </a:rPr>
              <a:t>dehydroepiandrosterone</a:t>
            </a:r>
            <a:r>
              <a:rPr lang="en-GB" sz="1600" b="1" dirty="0">
                <a:latin typeface="Helvetica LT Std" pitchFamily="34" charset="0"/>
              </a:rPr>
              <a:t> (DHEA), which like its metabolite </a:t>
            </a:r>
            <a:r>
              <a:rPr lang="en-GB" sz="1600" b="1" dirty="0" err="1">
                <a:latin typeface="Helvetica LT Std" pitchFamily="34" charset="0"/>
              </a:rPr>
              <a:t>androstenedione</a:t>
            </a:r>
            <a:r>
              <a:rPr lang="en-GB" sz="1600" b="1" dirty="0">
                <a:latin typeface="Helvetica LT Std" pitchFamily="34" charset="0"/>
              </a:rPr>
              <a:t> provides an important source of androgens for females, contributing to hair growth and libido.  </a:t>
            </a:r>
            <a:endParaRPr lang="en-IN" sz="1600" dirty="0">
              <a:latin typeface="Helvetica LT Std" pitchFamily="34" charset="0"/>
            </a:endParaRPr>
          </a:p>
        </p:txBody>
      </p:sp>
    </p:spTree>
    <p:extLst>
      <p:ext uri="{BB962C8B-B14F-4D97-AF65-F5344CB8AC3E}">
        <p14:creationId xmlns:p14="http://schemas.microsoft.com/office/powerpoint/2010/main" val="12663388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3352" y="533400"/>
            <a:ext cx="8299648" cy="3693319"/>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Release of cortisol and DHEA is stimulated by adrenocorticotrophic hormone (ACTH) from the pituitary. Cortisol release is pulsatile, driven by corticotrophin-releasing hormone (CRH) neurones in the hypothalamus; there is often a surge in cortisol release after waking.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Stress is the prime stimulus for increased release of glucocorticoids. The stress response is driven by the amygdala; it causes fear and increases activity of: hypothalamic CRH neurones; the sympathetic nervous system; and parasympathetic nerves causing gastric acid secretion.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err="1">
                <a:latin typeface="Helvetica LT Std" pitchFamily="34" charset="0"/>
              </a:rPr>
              <a:t>Catecholamines</a:t>
            </a:r>
            <a:r>
              <a:rPr lang="en-GB" sz="1600" b="1" dirty="0">
                <a:latin typeface="Helvetica LT Std" pitchFamily="34" charset="0"/>
              </a:rPr>
              <a:t> cause a rapid increase in cardiac output and mobilization of metabolic fuels. Corticosteroids produce a slower sustained response: they raise plasma glucose by increasing glycolysis and gluconeogenesis in the liver and reducing glucose transport into storage tissues; increase protein catabolism and so plasma amino acids; and increase mobilization of lipids from adipose tissue. </a:t>
            </a:r>
            <a:endParaRPr lang="en-IN" sz="1600" dirty="0">
              <a:latin typeface="Helvetica LT Std" pitchFamily="34" charset="0"/>
            </a:endParaRPr>
          </a:p>
        </p:txBody>
      </p:sp>
      <p:sp>
        <p:nvSpPr>
          <p:cNvPr id="4" name="Rounded Rectangle 3"/>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101</a:t>
            </a:r>
          </a:p>
        </p:txBody>
      </p:sp>
    </p:spTree>
    <p:extLst>
      <p:ext uri="{BB962C8B-B14F-4D97-AF65-F5344CB8AC3E}">
        <p14:creationId xmlns:p14="http://schemas.microsoft.com/office/powerpoint/2010/main" val="45167305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53 Endocrine control of reproduction</a:t>
            </a:r>
            <a:endParaRPr lang="en-US" sz="2500" b="1" i="1" dirty="0">
              <a:solidFill>
                <a:srgbClr val="C00000"/>
              </a:solidFill>
            </a:endParaRPr>
          </a:p>
        </p:txBody>
      </p:sp>
      <p:sp>
        <p:nvSpPr>
          <p:cNvPr id="5" name="Rectangle 4"/>
          <p:cNvSpPr/>
          <p:nvPr/>
        </p:nvSpPr>
        <p:spPr>
          <a:xfrm>
            <a:off x="463352" y="1036320"/>
            <a:ext cx="8299648" cy="418576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Reproductive function in both sexes is controlled by the hypothalamus via </a:t>
            </a:r>
            <a:r>
              <a:rPr lang="en-GB" sz="1600" b="1" dirty="0" err="1">
                <a:latin typeface="Helvetica LT Std" pitchFamily="34" charset="0"/>
              </a:rPr>
              <a:t>gonadotrophin</a:t>
            </a:r>
            <a:r>
              <a:rPr lang="en-GB" sz="1600" b="1" dirty="0">
                <a:latin typeface="Helvetica LT Std" pitchFamily="34" charset="0"/>
              </a:rPr>
              <a:t>-releasing hormone (</a:t>
            </a:r>
            <a:r>
              <a:rPr lang="en-GB" sz="1600" b="1" dirty="0" err="1">
                <a:latin typeface="Helvetica LT Std" pitchFamily="34" charset="0"/>
              </a:rPr>
              <a:t>GnRH</a:t>
            </a:r>
            <a:r>
              <a:rPr lang="en-GB" sz="1600" b="1" dirty="0">
                <a:latin typeface="Helvetica LT Std" pitchFamily="34" charset="0"/>
              </a:rPr>
              <a:t>), which stimulates release of the </a:t>
            </a:r>
            <a:r>
              <a:rPr lang="en-GB" sz="1600" b="1" dirty="0" err="1">
                <a:latin typeface="Helvetica LT Std" pitchFamily="34" charset="0"/>
              </a:rPr>
              <a:t>gonadotrophin</a:t>
            </a:r>
            <a:r>
              <a:rPr lang="en-GB" sz="1600" b="1" dirty="0">
                <a:latin typeface="Helvetica LT Std" pitchFamily="34" charset="0"/>
              </a:rPr>
              <a:t>-luteinizing hormone (LH) and follicle-stimulating hormone (FSH) from the anterior pituitary. </a:t>
            </a:r>
            <a:r>
              <a:rPr lang="en-GB" sz="1600" b="1" dirty="0" err="1">
                <a:latin typeface="Helvetica LT Std" pitchFamily="34" charset="0"/>
              </a:rPr>
              <a:t>GnRH</a:t>
            </a:r>
            <a:r>
              <a:rPr lang="en-GB" sz="1600" b="1" dirty="0">
                <a:latin typeface="Helvetica LT Std" pitchFamily="34" charset="0"/>
              </a:rPr>
              <a:t> is released in pulses at intervals of 1–3 h; this pulsatile pattern is essential for normal reproductive activity. </a:t>
            </a:r>
            <a:r>
              <a:rPr lang="en-GB" sz="1600" b="1" dirty="0" err="1">
                <a:latin typeface="Helvetica LT Std" pitchFamily="34" charset="0"/>
              </a:rPr>
              <a:t>Gonadotrophins</a:t>
            </a:r>
            <a:r>
              <a:rPr lang="en-GB" sz="1600" b="1" dirty="0">
                <a:latin typeface="Helvetica LT Std" pitchFamily="34" charset="0"/>
              </a:rPr>
              <a:t> act via G-protein-coupled receptors that increase </a:t>
            </a:r>
            <a:r>
              <a:rPr lang="en-GB" sz="1600" b="1" dirty="0" err="1">
                <a:latin typeface="Helvetica LT Std" pitchFamily="34" charset="0"/>
              </a:rPr>
              <a:t>cAMP</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In the male, LH acts on the </a:t>
            </a:r>
            <a:r>
              <a:rPr lang="en-GB" sz="1600" b="1" dirty="0" err="1">
                <a:latin typeface="Helvetica LT Std" pitchFamily="34" charset="0"/>
              </a:rPr>
              <a:t>Leydig</a:t>
            </a:r>
            <a:r>
              <a:rPr lang="en-GB" sz="1600" b="1" dirty="0">
                <a:latin typeface="Helvetica LT Std" pitchFamily="34" charset="0"/>
              </a:rPr>
              <a:t> cells of the testes to stimulate production of testosterone, which acts in concert with FSH on </a:t>
            </a:r>
            <a:r>
              <a:rPr lang="en-GB" sz="1600" b="1" dirty="0" err="1">
                <a:latin typeface="Helvetica LT Std" pitchFamily="34" charset="0"/>
              </a:rPr>
              <a:t>Sertoli</a:t>
            </a:r>
            <a:r>
              <a:rPr lang="en-GB" sz="1600" b="1" dirty="0">
                <a:latin typeface="Helvetica LT Std" pitchFamily="34" charset="0"/>
              </a:rPr>
              <a:t> cells of the seminiferous tubules to support spermatogenesis. </a:t>
            </a:r>
            <a:r>
              <a:rPr lang="en-GB" sz="1600" b="1" dirty="0" err="1">
                <a:latin typeface="Helvetica LT Std" pitchFamily="34" charset="0"/>
              </a:rPr>
              <a:t>Sertoli</a:t>
            </a:r>
            <a:r>
              <a:rPr lang="en-GB" sz="1600" b="1" dirty="0">
                <a:latin typeface="Helvetica LT Std" pitchFamily="34" charset="0"/>
              </a:rPr>
              <a:t> cells also produce </a:t>
            </a:r>
            <a:r>
              <a:rPr lang="en-GB" sz="1600" b="1" dirty="0" err="1">
                <a:latin typeface="Helvetica LT Std" pitchFamily="34" charset="0"/>
              </a:rPr>
              <a:t>inhibin</a:t>
            </a:r>
            <a:r>
              <a:rPr lang="en-GB" sz="1600" b="1" dirty="0">
                <a:latin typeface="Helvetica LT Std" pitchFamily="34" charset="0"/>
              </a:rPr>
              <a:t>, a peptide that inhibits release of FSH.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In females the situation varies with the menstrual cycle (~28 days), which is ultimately driven by hypothalamic </a:t>
            </a:r>
            <a:r>
              <a:rPr lang="en-GB" sz="1600" b="1" dirty="0" err="1">
                <a:latin typeface="Helvetica LT Std" pitchFamily="34" charset="0"/>
              </a:rPr>
              <a:t>GnRH</a:t>
            </a:r>
            <a:r>
              <a:rPr lang="en-GB" sz="1600" b="1" dirty="0">
                <a:latin typeface="Helvetica LT Std" pitchFamily="34" charset="0"/>
              </a:rPr>
              <a:t> neurones. The ovaries contain primordial follicles each of which contains an ovum; all follicles are present at birth, none is produced later. Follicles start to mature spontaneously, but ovulation only occurs when this coincides with the appropriate phase of the cycle.  </a:t>
            </a:r>
            <a:endParaRPr lang="en-IN" sz="1600" dirty="0">
              <a:latin typeface="Helvetica LT Std" pitchFamily="34" charset="0"/>
            </a:endParaRPr>
          </a:p>
        </p:txBody>
      </p:sp>
      <p:sp>
        <p:nvSpPr>
          <p:cNvPr id="7" name="Rounded Rectangle 6"/>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102</a:t>
            </a:r>
          </a:p>
        </p:txBody>
      </p:sp>
    </p:spTree>
    <p:extLst>
      <p:ext uri="{BB962C8B-B14F-4D97-AF65-F5344CB8AC3E}">
        <p14:creationId xmlns:p14="http://schemas.microsoft.com/office/powerpoint/2010/main" val="381658469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3352" y="533400"/>
            <a:ext cx="8299648" cy="4431983"/>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Follicular phase: LH stimulates theca </a:t>
            </a:r>
            <a:r>
              <a:rPr lang="en-GB" sz="1600" b="1" dirty="0" err="1">
                <a:latin typeface="Helvetica LT Std" pitchFamily="34" charset="0"/>
              </a:rPr>
              <a:t>interna</a:t>
            </a:r>
            <a:r>
              <a:rPr lang="en-GB" sz="1600" b="1" dirty="0">
                <a:latin typeface="Helvetica LT Std" pitchFamily="34" charset="0"/>
              </a:rPr>
              <a:t> cells in developing follicles to produce testosterone, which is converted to oestrogen (mostly </a:t>
            </a:r>
            <a:r>
              <a:rPr lang="en-GB" sz="1600" b="1" dirty="0" err="1">
                <a:latin typeface="Helvetica LT Std" pitchFamily="34" charset="0"/>
              </a:rPr>
              <a:t>oestradiol</a:t>
            </a:r>
            <a:r>
              <a:rPr lang="en-GB" sz="1600" b="1" dirty="0">
                <a:latin typeface="Helvetica LT Std" pitchFamily="34" charset="0"/>
              </a:rPr>
              <a:t>) by aromatases in follicular </a:t>
            </a:r>
            <a:r>
              <a:rPr lang="en-GB" sz="1600" b="1" dirty="0" err="1">
                <a:latin typeface="Helvetica LT Std" pitchFamily="34" charset="0"/>
              </a:rPr>
              <a:t>granulosa</a:t>
            </a:r>
            <a:r>
              <a:rPr lang="en-GB" sz="1600" b="1" dirty="0">
                <a:latin typeface="Helvetica LT Std" pitchFamily="34" charset="0"/>
              </a:rPr>
              <a:t> cells, under the influence of FSH. </a:t>
            </a:r>
            <a:r>
              <a:rPr lang="en-GB" sz="1600" b="1" dirty="0" err="1">
                <a:latin typeface="Helvetica LT Std" pitchFamily="34" charset="0"/>
              </a:rPr>
              <a:t>Granulosa</a:t>
            </a:r>
            <a:r>
              <a:rPr lang="en-GB" sz="1600" b="1" dirty="0">
                <a:latin typeface="Helvetica LT Std" pitchFamily="34" charset="0"/>
              </a:rPr>
              <a:t> cells also produce </a:t>
            </a:r>
            <a:r>
              <a:rPr lang="en-GB" sz="1600" b="1" dirty="0" err="1">
                <a:latin typeface="Helvetica LT Std" pitchFamily="34" charset="0"/>
              </a:rPr>
              <a:t>inhibin</a:t>
            </a:r>
            <a:r>
              <a:rPr lang="en-GB" sz="1600" b="1" dirty="0">
                <a:latin typeface="Helvetica LT Std" pitchFamily="34" charset="0"/>
              </a:rPr>
              <a:t>. Oestrogens promote preparation of the uterus, and stimulate expression of LH receptors in </a:t>
            </a:r>
            <a:r>
              <a:rPr lang="en-GB" sz="1600" b="1" dirty="0" err="1">
                <a:latin typeface="Helvetica LT Std" pitchFamily="34" charset="0"/>
              </a:rPr>
              <a:t>granulosa</a:t>
            </a:r>
            <a:r>
              <a:rPr lang="en-GB" sz="1600" b="1" dirty="0">
                <a:latin typeface="Helvetica LT Std" pitchFamily="34" charset="0"/>
              </a:rPr>
              <a:t> cells, so greatly enhancing oestrogen release in response to LH.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Oestrogens normally inhibit LH release (negative feedback), but the large amounts produced by the mature follicle now stimulate it (switch to positive feedback), causing a massive increase in LH which initiates follicular rupture and ovulation. The </a:t>
            </a:r>
            <a:r>
              <a:rPr lang="en-GB" sz="1600" b="1" dirty="0" err="1">
                <a:latin typeface="Helvetica LT Std" pitchFamily="34" charset="0"/>
              </a:rPr>
              <a:t>granulosa</a:t>
            </a:r>
            <a:r>
              <a:rPr lang="en-GB" sz="1600" b="1" dirty="0">
                <a:latin typeface="Helvetica LT Std" pitchFamily="34" charset="0"/>
              </a:rPr>
              <a:t> cells then hypertrophy and the follicle develops into the corpus luteum.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Luteal phase: the corpus luteum produces progesterone and oestrogens in response to LH. Progesterone prepares the reproductive tract for pregnancy. If fertilization does not occur, the corpus luteum undergoes </a:t>
            </a:r>
            <a:r>
              <a:rPr lang="en-GB" sz="1600" b="1" dirty="0" err="1">
                <a:latin typeface="Helvetica LT Std" pitchFamily="34" charset="0"/>
              </a:rPr>
              <a:t>luteolysis</a:t>
            </a:r>
            <a:r>
              <a:rPr lang="en-GB" sz="1600" b="1" dirty="0">
                <a:latin typeface="Helvetica LT Std" pitchFamily="34" charset="0"/>
              </a:rPr>
              <a:t> after ~14 days. In the absence of progesterone and </a:t>
            </a:r>
            <a:r>
              <a:rPr lang="en-GB" sz="1600" b="1" dirty="0" err="1">
                <a:latin typeface="Helvetica LT Std" pitchFamily="34" charset="0"/>
              </a:rPr>
              <a:t>oestradiol</a:t>
            </a:r>
            <a:r>
              <a:rPr lang="en-GB" sz="1600" b="1" dirty="0">
                <a:latin typeface="Helvetica LT Std" pitchFamily="34" charset="0"/>
              </a:rPr>
              <a:t>, the endometrial lining degenerates and is shed (menstruation). After 30–40 years of menstrual activity, exhaustion of ovarian follicles causes menopause. </a:t>
            </a:r>
            <a:endParaRPr lang="en-IN" sz="1600" dirty="0">
              <a:latin typeface="Helvetica LT Std" pitchFamily="34" charset="0"/>
            </a:endParaRPr>
          </a:p>
        </p:txBody>
      </p:sp>
      <p:sp>
        <p:nvSpPr>
          <p:cNvPr id="4" name="Rounded Rectangle 3"/>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103</a:t>
            </a:r>
          </a:p>
        </p:txBody>
      </p:sp>
    </p:spTree>
    <p:extLst>
      <p:ext uri="{BB962C8B-B14F-4D97-AF65-F5344CB8AC3E}">
        <p14:creationId xmlns:p14="http://schemas.microsoft.com/office/powerpoint/2010/main" val="63246695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54 Sexual differentiation and function </a:t>
            </a:r>
            <a:endParaRPr lang="en-US" sz="2500" b="1" i="1" dirty="0">
              <a:solidFill>
                <a:srgbClr val="C00000"/>
              </a:solidFill>
            </a:endParaRPr>
          </a:p>
        </p:txBody>
      </p:sp>
      <p:sp>
        <p:nvSpPr>
          <p:cNvPr id="5" name="Rectangle 4"/>
          <p:cNvSpPr/>
          <p:nvPr/>
        </p:nvSpPr>
        <p:spPr>
          <a:xfrm>
            <a:off x="463352" y="1036320"/>
            <a:ext cx="8299648" cy="3616375"/>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Two X chromosomes give a genetic female, X and Y chromosomes give a genetic male. Undifferentiated gonads are present at ~5 weeks of gestation, with </a:t>
            </a:r>
            <a:r>
              <a:rPr lang="en-GB" sz="1600" b="1" dirty="0" err="1">
                <a:latin typeface="Helvetica LT Std" pitchFamily="34" charset="0"/>
              </a:rPr>
              <a:t>Müllerian</a:t>
            </a:r>
            <a:r>
              <a:rPr lang="en-GB" sz="1600" b="1" dirty="0">
                <a:latin typeface="Helvetica LT Std" pitchFamily="34" charset="0"/>
              </a:rPr>
              <a:t> ducts (forerunners of the uterus and Fallopian tubes) and </a:t>
            </a:r>
            <a:r>
              <a:rPr lang="en-GB" sz="1600" b="1" dirty="0" err="1">
                <a:latin typeface="Helvetica LT Std" pitchFamily="34" charset="0"/>
              </a:rPr>
              <a:t>Wolffian</a:t>
            </a:r>
            <a:r>
              <a:rPr lang="en-GB" sz="1600" b="1" dirty="0">
                <a:latin typeface="Helvetica LT Std" pitchFamily="34" charset="0"/>
              </a:rPr>
              <a:t> ducts (forerunners of the vas deferens, epididymis and seminal vesicles). The early gonads secrete steroids which determine sexual phenotype. The </a:t>
            </a:r>
            <a:r>
              <a:rPr lang="en-GB" sz="1600" b="1" dirty="0" err="1">
                <a:latin typeface="Helvetica LT Std" pitchFamily="34" charset="0"/>
              </a:rPr>
              <a:t>Sry</a:t>
            </a:r>
            <a:r>
              <a:rPr lang="en-GB" sz="1600" b="1" dirty="0">
                <a:latin typeface="Helvetica LT Std" pitchFamily="34" charset="0"/>
              </a:rPr>
              <a:t> gene on the Y chromosome establishes development of the testes and </a:t>
            </a:r>
            <a:r>
              <a:rPr lang="en-GB" sz="1600" b="1" dirty="0" err="1">
                <a:latin typeface="Helvetica LT Std" pitchFamily="34" charset="0"/>
              </a:rPr>
              <a:t>Leydig</a:t>
            </a:r>
            <a:r>
              <a:rPr lang="en-GB" sz="1600" b="1" dirty="0">
                <a:latin typeface="Helvetica LT Std" pitchFamily="34" charset="0"/>
              </a:rPr>
              <a:t> cells, which secrete testosterone.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Testosterone stimulates development of male genitalia and brain neuronal pathways that determine sexual function and behaviour. The </a:t>
            </a:r>
            <a:r>
              <a:rPr lang="en-GB" sz="1600" b="1" dirty="0" err="1">
                <a:latin typeface="Helvetica LT Std" pitchFamily="34" charset="0"/>
              </a:rPr>
              <a:t>fetal</a:t>
            </a:r>
            <a:r>
              <a:rPr lang="en-GB" sz="1600" b="1" dirty="0">
                <a:latin typeface="Helvetica LT Std" pitchFamily="34" charset="0"/>
              </a:rPr>
              <a:t> testis secretes anti-</a:t>
            </a:r>
            <a:r>
              <a:rPr lang="en-GB" sz="1600" b="1" dirty="0" err="1">
                <a:latin typeface="Helvetica LT Std" pitchFamily="34" charset="0"/>
              </a:rPr>
              <a:t>Müllerian</a:t>
            </a:r>
            <a:r>
              <a:rPr lang="en-GB" sz="1600" b="1" dirty="0">
                <a:latin typeface="Helvetica LT Std" pitchFamily="34" charset="0"/>
              </a:rPr>
              <a:t> hormone (AMH) which causes regression of </a:t>
            </a:r>
            <a:r>
              <a:rPr lang="en-GB" sz="1600" b="1" dirty="0" err="1">
                <a:latin typeface="Helvetica LT Std" pitchFamily="34" charset="0"/>
              </a:rPr>
              <a:t>Müllerian</a:t>
            </a:r>
            <a:r>
              <a:rPr lang="en-GB" sz="1600" b="1" dirty="0">
                <a:latin typeface="Helvetica LT Std" pitchFamily="34" charset="0"/>
              </a:rPr>
              <a:t> ducts, preventing development of the uterus and Fallopian tubes. In the absence of </a:t>
            </a:r>
            <a:r>
              <a:rPr lang="en-GB" sz="1600" b="1" dirty="0" err="1">
                <a:latin typeface="Helvetica LT Std" pitchFamily="34" charset="0"/>
              </a:rPr>
              <a:t>Sry</a:t>
            </a:r>
            <a:r>
              <a:rPr lang="en-GB" sz="1600" b="1" dirty="0">
                <a:latin typeface="Helvetica LT Std" pitchFamily="34" charset="0"/>
              </a:rPr>
              <a:t> and thus testosterone, </a:t>
            </a:r>
            <a:r>
              <a:rPr lang="en-GB" sz="1600" b="1" dirty="0" err="1">
                <a:latin typeface="Helvetica LT Std" pitchFamily="34" charset="0"/>
              </a:rPr>
              <a:t>Müllerian</a:t>
            </a:r>
            <a:r>
              <a:rPr lang="en-GB" sz="1600" b="1" dirty="0">
                <a:latin typeface="Helvetica LT Std" pitchFamily="34" charset="0"/>
              </a:rPr>
              <a:t> ducts continue to differentiate whilst </a:t>
            </a:r>
            <a:r>
              <a:rPr lang="en-GB" sz="1600" b="1" dirty="0" err="1">
                <a:latin typeface="Helvetica LT Std" pitchFamily="34" charset="0"/>
              </a:rPr>
              <a:t>Wolffian</a:t>
            </a:r>
            <a:r>
              <a:rPr lang="en-GB" sz="1600" b="1" dirty="0">
                <a:latin typeface="Helvetica LT Std" pitchFamily="34" charset="0"/>
              </a:rPr>
              <a:t> ducts regress. Development of reproductive organs and brain connectivity defaults to a female pattern, dependent on oestrogens.  </a:t>
            </a:r>
            <a:endParaRPr lang="en-IN" sz="1600" dirty="0">
              <a:latin typeface="Helvetica LT Std" pitchFamily="34" charset="0"/>
            </a:endParaRPr>
          </a:p>
        </p:txBody>
      </p:sp>
      <p:sp>
        <p:nvSpPr>
          <p:cNvPr id="7" name="Rounded Rectangle 6"/>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104</a:t>
            </a:r>
          </a:p>
        </p:txBody>
      </p:sp>
    </p:spTree>
    <p:extLst>
      <p:ext uri="{BB962C8B-B14F-4D97-AF65-F5344CB8AC3E}">
        <p14:creationId xmlns:p14="http://schemas.microsoft.com/office/powerpoint/2010/main" val="152433524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3352" y="533400"/>
            <a:ext cx="8299648" cy="5170646"/>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3"/>
            </a:pPr>
            <a:r>
              <a:rPr lang="en-GB" sz="1600" b="1" dirty="0">
                <a:latin typeface="Helvetica LT Std" pitchFamily="34" charset="0"/>
              </a:rPr>
              <a:t>The gonadotrophic axis becomes quiescent after birth until puberty (8–14 years). This begins when </a:t>
            </a:r>
            <a:r>
              <a:rPr lang="en-GB" sz="1600" b="1" dirty="0" err="1">
                <a:latin typeface="Helvetica LT Std" pitchFamily="34" charset="0"/>
              </a:rPr>
              <a:t>GnRH</a:t>
            </a:r>
            <a:r>
              <a:rPr lang="en-GB" sz="1600" b="1" dirty="0">
                <a:latin typeface="Helvetica LT Std" pitchFamily="34" charset="0"/>
              </a:rPr>
              <a:t> stimulates release of luteinizing hormone (LH) and follicle-stimulating hormone (FSH) from the anterior pituitary, which act synergistically. LH stimulates release of testosterone from </a:t>
            </a:r>
            <a:r>
              <a:rPr lang="en-GB" sz="1600" b="1" dirty="0" err="1">
                <a:latin typeface="Helvetica LT Std" pitchFamily="34" charset="0"/>
              </a:rPr>
              <a:t>Leydig</a:t>
            </a:r>
            <a:r>
              <a:rPr lang="en-GB" sz="1600" b="1" dirty="0">
                <a:latin typeface="Helvetica LT Std" pitchFamily="34" charset="0"/>
              </a:rPr>
              <a:t> cells in males and follicular oestrogens in females, and FSH spermatogenesis in males and follicle growth in females. This is accompanied by many physical changes. In females, the onset of cyclic LH release and thus oestrogens initiates menstruation (menarche) and development of the mature female body pattern.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3"/>
            </a:pPr>
            <a:r>
              <a:rPr lang="en-GB" sz="1600" b="1" dirty="0">
                <a:latin typeface="Helvetica LT Std" pitchFamily="34" charset="0"/>
              </a:rPr>
              <a:t>Libido is determined by the hypothalamus, higher centres and hormones. In males, sexual arousal arises from physical stimulation of genitalia (spinal reflex) or psychological stimuli (hypothalamic pathways) that activate parasympathetic nerves causing release of vasodilators (acetylcholine, vasoactive intestinal peptide, nitric oxide). The penis becomes erect due to dilation of blood vessels entering the corpora </a:t>
            </a:r>
            <a:r>
              <a:rPr lang="en-GB" sz="1600" b="1" dirty="0" err="1">
                <a:latin typeface="Helvetica LT Std" pitchFamily="34" charset="0"/>
              </a:rPr>
              <a:t>cavernosum</a:t>
            </a:r>
            <a:r>
              <a:rPr lang="en-GB" sz="1600" b="1" dirty="0">
                <a:latin typeface="Helvetica LT Std" pitchFamily="34" charset="0"/>
              </a:rPr>
              <a:t> and corpus </a:t>
            </a:r>
            <a:r>
              <a:rPr lang="en-GB" sz="1600" b="1" dirty="0" err="1">
                <a:latin typeface="Helvetica LT Std" pitchFamily="34" charset="0"/>
              </a:rPr>
              <a:t>spongiosum</a:t>
            </a:r>
            <a:r>
              <a:rPr lang="en-GB" sz="1600" b="1" dirty="0">
                <a:latin typeface="Helvetica LT Std" pitchFamily="34" charset="0"/>
              </a:rPr>
              <a:t> and restriction of venous drainage.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3"/>
            </a:pPr>
            <a:r>
              <a:rPr lang="en-GB" sz="1600" b="1" dirty="0">
                <a:latin typeface="Helvetica LT Std" pitchFamily="34" charset="0"/>
              </a:rPr>
              <a:t>The female sexual response, also mediated by parasympathetic nerves, mainly involves relaxation of vaginal smooth muscle and increased mucus secretion. The male and female responses facilitate entry of the penis into the vagina (intromission). Stimulation of mechanoreceptors in the penis and clitoris lead to reflex activation of sympathetic nerves and thus orgasm.  </a:t>
            </a:r>
            <a:endParaRPr lang="en-IN" sz="1600" dirty="0">
              <a:latin typeface="Helvetica LT Std" pitchFamily="34" charset="0"/>
            </a:endParaRPr>
          </a:p>
        </p:txBody>
      </p:sp>
      <p:sp>
        <p:nvSpPr>
          <p:cNvPr id="4" name="Rounded Rectangle 3"/>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105</a:t>
            </a:r>
          </a:p>
        </p:txBody>
      </p:sp>
    </p:spTree>
    <p:extLst>
      <p:ext uri="{BB962C8B-B14F-4D97-AF65-F5344CB8AC3E}">
        <p14:creationId xmlns:p14="http://schemas.microsoft.com/office/powerpoint/2010/main" val="65652505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3352" y="533400"/>
            <a:ext cx="8299648" cy="2062103"/>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6"/>
            </a:pPr>
            <a:r>
              <a:rPr lang="en-GB" sz="1600" b="1" dirty="0">
                <a:latin typeface="Helvetica LT Std" pitchFamily="34" charset="0"/>
              </a:rPr>
              <a:t>Peristalsis of the epididymis pumps sperm into the urethra where they mix with secretions of the bulbourethral gland, seminal vesicle and prostate to form semen. The secretions provide lubrication, energy, an alkaline barrier and prostaglandins that stimulate motility of both sperm and the female tract. Contractions of the urethra and </a:t>
            </a:r>
            <a:r>
              <a:rPr lang="en-GB" sz="1600" b="1" dirty="0" err="1">
                <a:latin typeface="Helvetica LT Std" pitchFamily="34" charset="0"/>
              </a:rPr>
              <a:t>bulbocavernosus</a:t>
            </a:r>
            <a:r>
              <a:rPr lang="en-GB" sz="1600" b="1" dirty="0">
                <a:latin typeface="Helvetica LT Std" pitchFamily="34" charset="0"/>
              </a:rPr>
              <a:t> muscle elicit ejaculation. The female orgasm results in rhythmic contractions of vaginal and uterine muscles to promote flow of semen into the uterus. Sperm move by their own motility and by beating of cilia on the uterine walls. Only a few hundred reach the oviducts. </a:t>
            </a:r>
            <a:endParaRPr lang="en-IN" sz="1600" dirty="0">
              <a:latin typeface="Helvetica LT Std" pitchFamily="34" charset="0"/>
            </a:endParaRPr>
          </a:p>
        </p:txBody>
      </p:sp>
      <p:sp>
        <p:nvSpPr>
          <p:cNvPr id="4" name="Rounded Rectangle 3"/>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106</a:t>
            </a:r>
          </a:p>
        </p:txBody>
      </p:sp>
    </p:spTree>
    <p:extLst>
      <p:ext uri="{BB962C8B-B14F-4D97-AF65-F5344CB8AC3E}">
        <p14:creationId xmlns:p14="http://schemas.microsoft.com/office/powerpoint/2010/main" val="23103802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55 Fertilization, pregnancy and parturition</a:t>
            </a:r>
            <a:endParaRPr lang="en-US" sz="2500" b="1" i="1" dirty="0">
              <a:solidFill>
                <a:srgbClr val="C00000"/>
              </a:solidFill>
            </a:endParaRPr>
          </a:p>
        </p:txBody>
      </p:sp>
      <p:sp>
        <p:nvSpPr>
          <p:cNvPr id="5" name="Rectangle 4"/>
          <p:cNvSpPr/>
          <p:nvPr/>
        </p:nvSpPr>
        <p:spPr>
          <a:xfrm>
            <a:off x="463352" y="1036320"/>
            <a:ext cx="8299648" cy="3939540"/>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female tract triggers sperm capacitation, involving remodelling of the membrane, increased metabolism and motility. Fertilization occurs when a capacitated sperm binds to the glycoprotein ZP3 on the </a:t>
            </a:r>
            <a:r>
              <a:rPr lang="en-GB" sz="1600" b="1" dirty="0" err="1">
                <a:latin typeface="Helvetica LT Std" pitchFamily="34" charset="0"/>
              </a:rPr>
              <a:t>zona</a:t>
            </a:r>
            <a:r>
              <a:rPr lang="en-GB" sz="1600" b="1" dirty="0">
                <a:latin typeface="Helvetica LT Std" pitchFamily="34" charset="0"/>
              </a:rPr>
              <a:t> </a:t>
            </a:r>
            <a:r>
              <a:rPr lang="en-GB" sz="1600" b="1" dirty="0" err="1">
                <a:latin typeface="Helvetica LT Std" pitchFamily="34" charset="0"/>
              </a:rPr>
              <a:t>pellucida</a:t>
            </a:r>
            <a:r>
              <a:rPr lang="en-GB" sz="1600" b="1" dirty="0">
                <a:latin typeface="Helvetica LT Std" pitchFamily="34" charset="0"/>
              </a:rPr>
              <a:t> surrounding the ovum, initiating the acrosome reaction. The acrosome on the sperm head releases proteolytic enzymes to digest a pathway allowing penetration of the ovum.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Depolarization of the ovum and release of granules prevent further sperm from binding (cortical reaction). After 2–3 h the sperm head forms the male </a:t>
            </a:r>
            <a:r>
              <a:rPr lang="en-GB" sz="1600" b="1" dirty="0" err="1">
                <a:latin typeface="Helvetica LT Std" pitchFamily="34" charset="0"/>
              </a:rPr>
              <a:t>pronucleus</a:t>
            </a:r>
            <a:r>
              <a:rPr lang="en-GB" sz="1600" b="1" dirty="0">
                <a:latin typeface="Helvetica LT Std" pitchFamily="34" charset="0"/>
              </a:rPr>
              <a:t> which fuses with the female </a:t>
            </a:r>
            <a:r>
              <a:rPr lang="en-GB" sz="1600" b="1" dirty="0" err="1">
                <a:latin typeface="Helvetica LT Std" pitchFamily="34" charset="0"/>
              </a:rPr>
              <a:t>pronucleus</a:t>
            </a:r>
            <a:r>
              <a:rPr lang="en-GB" sz="1600" b="1" dirty="0">
                <a:latin typeface="Helvetica LT Std" pitchFamily="34" charset="0"/>
              </a:rPr>
              <a:t>, thus combining the parental genetic material to form the zygote.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zygote is propelled through the Fallopian tube into the uterus, where it implants in the endometrium. </a:t>
            </a:r>
            <a:r>
              <a:rPr lang="en-GB" sz="1600" b="1" dirty="0" err="1">
                <a:latin typeface="Helvetica LT Std" pitchFamily="34" charset="0"/>
              </a:rPr>
              <a:t>En</a:t>
            </a:r>
            <a:r>
              <a:rPr lang="en-GB" sz="1600" b="1" dirty="0">
                <a:latin typeface="Helvetica LT Std" pitchFamily="34" charset="0"/>
              </a:rPr>
              <a:t> route, the zygote divides to form the </a:t>
            </a:r>
            <a:r>
              <a:rPr lang="en-GB" sz="1600" b="1" dirty="0" err="1">
                <a:latin typeface="Helvetica LT Std" pitchFamily="34" charset="0"/>
              </a:rPr>
              <a:t>morula</a:t>
            </a:r>
            <a:r>
              <a:rPr lang="en-GB" sz="1600" b="1" dirty="0">
                <a:latin typeface="Helvetica LT Std" pitchFamily="34" charset="0"/>
              </a:rPr>
              <a:t>, which develops into the blastocyst, embryonic cells surrounded by trophoblasts. Trophoblasts promote implantation and form the </a:t>
            </a:r>
            <a:r>
              <a:rPr lang="en-GB" sz="1600" b="1" dirty="0" err="1">
                <a:latin typeface="Helvetica LT Std" pitchFamily="34" charset="0"/>
              </a:rPr>
              <a:t>fetal</a:t>
            </a:r>
            <a:r>
              <a:rPr lang="en-GB" sz="1600" b="1" dirty="0">
                <a:latin typeface="Helvetica LT Std" pitchFamily="34" charset="0"/>
              </a:rPr>
              <a:t> portion of the placenta, under the influence of epidermal growth factor and interleukin-1</a:t>
            </a:r>
            <a:r>
              <a:rPr lang="en-GB" sz="1600" b="1" dirty="0">
                <a:latin typeface="Helvetica LT Std" pitchFamily="34" charset="0"/>
                <a:sym typeface="Symbol"/>
              </a:rPr>
              <a:t></a:t>
            </a:r>
            <a:r>
              <a:rPr lang="en-GB" sz="1600" b="1" dirty="0">
                <a:latin typeface="Helvetica LT Std" pitchFamily="34" charset="0"/>
              </a:rPr>
              <a:t>.  </a:t>
            </a:r>
            <a:endParaRPr lang="en-IN" sz="1600" dirty="0">
              <a:latin typeface="Helvetica LT Std" pitchFamily="34" charset="0"/>
            </a:endParaRPr>
          </a:p>
        </p:txBody>
      </p:sp>
      <p:sp>
        <p:nvSpPr>
          <p:cNvPr id="7" name="Rounded Rectangle 6"/>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107</a:t>
            </a:r>
          </a:p>
        </p:txBody>
      </p:sp>
    </p:spTree>
    <p:extLst>
      <p:ext uri="{BB962C8B-B14F-4D97-AF65-F5344CB8AC3E}">
        <p14:creationId xmlns:p14="http://schemas.microsoft.com/office/powerpoint/2010/main" val="317925304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3352" y="533400"/>
            <a:ext cx="8299648" cy="5493812"/>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550" b="1" dirty="0">
                <a:latin typeface="Helvetica LT Std" pitchFamily="34" charset="0"/>
              </a:rPr>
              <a:t>After implantation the embryo and early placenta secrete human chorionic </a:t>
            </a:r>
            <a:r>
              <a:rPr lang="en-GB" sz="1550" b="1" dirty="0" err="1">
                <a:latin typeface="Helvetica LT Std" pitchFamily="34" charset="0"/>
              </a:rPr>
              <a:t>gonadotrophin</a:t>
            </a:r>
            <a:r>
              <a:rPr lang="en-GB" sz="1550" b="1" dirty="0">
                <a:latin typeface="Helvetica LT Std" pitchFamily="34" charset="0"/>
              </a:rPr>
              <a:t> (</a:t>
            </a:r>
            <a:r>
              <a:rPr lang="en-GB" sz="1550" b="1" dirty="0" err="1">
                <a:latin typeface="Helvetica LT Std" pitchFamily="34" charset="0"/>
              </a:rPr>
              <a:t>hCG</a:t>
            </a:r>
            <a:r>
              <a:rPr lang="en-GB" sz="1550" b="1" dirty="0">
                <a:latin typeface="Helvetica LT Std" pitchFamily="34" charset="0"/>
              </a:rPr>
              <a:t>). Detection of </a:t>
            </a:r>
            <a:r>
              <a:rPr lang="en-GB" sz="1550" b="1" dirty="0" err="1">
                <a:latin typeface="Helvetica LT Std" pitchFamily="34" charset="0"/>
              </a:rPr>
              <a:t>hCG</a:t>
            </a:r>
            <a:r>
              <a:rPr lang="en-GB" sz="1550" b="1" dirty="0">
                <a:latin typeface="Helvetica LT Std" pitchFamily="34" charset="0"/>
              </a:rPr>
              <a:t> in urine forms the basis of pregnancy testing kits. </a:t>
            </a:r>
            <a:r>
              <a:rPr lang="en-GB" sz="1550" b="1" dirty="0" err="1">
                <a:latin typeface="Helvetica LT Std" pitchFamily="34" charset="0"/>
              </a:rPr>
              <a:t>hCG</a:t>
            </a:r>
            <a:r>
              <a:rPr lang="en-GB" sz="1550" b="1" dirty="0">
                <a:latin typeface="Helvetica LT Std" pitchFamily="34" charset="0"/>
              </a:rPr>
              <a:t> is similar to LH and stimulates progesterone secretion from the corpus luteum. Progesterone increases steadily throughout pregnancy and falls sharply at term. It ensures the uterus remains quiescent during gestation and stimulates mammary gland development. The placenta secretes chorionic </a:t>
            </a:r>
            <a:r>
              <a:rPr lang="en-GB" sz="1550" b="1" dirty="0" err="1">
                <a:latin typeface="Helvetica LT Std" pitchFamily="34" charset="0"/>
              </a:rPr>
              <a:t>somatomammatrophin</a:t>
            </a:r>
            <a:r>
              <a:rPr lang="en-GB" sz="1550" b="1" dirty="0">
                <a:latin typeface="Helvetica LT Std" pitchFamily="34" charset="0"/>
              </a:rPr>
              <a:t>, a growth hormone-like protein that mobilizes metabolic fuels and promotes mammary gland growth, and also oestrogens that stimulate uterine expansion. </a:t>
            </a:r>
            <a:r>
              <a:rPr lang="en-GB" sz="1550" b="1" dirty="0" err="1">
                <a:latin typeface="Helvetica LT Std" pitchFamily="34" charset="0"/>
              </a:rPr>
              <a:t>Fetal</a:t>
            </a:r>
            <a:r>
              <a:rPr lang="en-GB" sz="1550" b="1" dirty="0">
                <a:latin typeface="Helvetica LT Std" pitchFamily="34" charset="0"/>
              </a:rPr>
              <a:t> development occurs within a protective amniotic membrane.  </a:t>
            </a:r>
            <a:endParaRPr lang="en-IN" sz="155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550" b="1" dirty="0">
                <a:latin typeface="Helvetica LT Std" pitchFamily="34" charset="0"/>
              </a:rPr>
              <a:t>After ~40 weeks, parturition is preceded by increased synthesis of prostaglandins by </a:t>
            </a:r>
            <a:r>
              <a:rPr lang="en-GB" sz="1550" b="1" dirty="0" err="1">
                <a:latin typeface="Helvetica LT Std" pitchFamily="34" charset="0"/>
              </a:rPr>
              <a:t>fetal</a:t>
            </a:r>
            <a:r>
              <a:rPr lang="en-GB" sz="1550" b="1" dirty="0">
                <a:latin typeface="Helvetica LT Std" pitchFamily="34" charset="0"/>
              </a:rPr>
              <a:t> and uterine tissues, which stimulate production of uterine oxytocin receptors and change uterine activity to regular, deep contractions that move the </a:t>
            </a:r>
            <a:r>
              <a:rPr lang="en-GB" sz="1550" b="1" dirty="0" err="1">
                <a:latin typeface="Helvetica LT Std" pitchFamily="34" charset="0"/>
              </a:rPr>
              <a:t>fetus</a:t>
            </a:r>
            <a:r>
              <a:rPr lang="en-GB" sz="1550" b="1" dirty="0">
                <a:latin typeface="Helvetica LT Std" pitchFamily="34" charset="0"/>
              </a:rPr>
              <a:t> into the cervix, which dilates. This activates mechanoreceptors, initiating a spinal sympathetic reflex that causes </a:t>
            </a:r>
            <a:r>
              <a:rPr lang="en-GB" sz="1550" b="1" dirty="0" err="1">
                <a:latin typeface="Helvetica LT Std" pitchFamily="34" charset="0"/>
              </a:rPr>
              <a:t>myometrial</a:t>
            </a:r>
            <a:r>
              <a:rPr lang="en-GB" sz="1550" b="1" dirty="0">
                <a:latin typeface="Helvetica LT Std" pitchFamily="34" charset="0"/>
              </a:rPr>
              <a:t> contraction and secretion of oxytocin from the pituitary. By this time the amniotic membrane has ruptured.  </a:t>
            </a:r>
            <a:endParaRPr lang="en-IN" sz="155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550" b="1" dirty="0">
                <a:latin typeface="Helvetica LT Std" pitchFamily="34" charset="0"/>
              </a:rPr>
              <a:t>Oxytocin causes further contraction of the myometrium which pushes the </a:t>
            </a:r>
            <a:r>
              <a:rPr lang="en-GB" sz="1550" b="1" dirty="0" err="1">
                <a:latin typeface="Helvetica LT Std" pitchFamily="34" charset="0"/>
              </a:rPr>
              <a:t>fetus</a:t>
            </a:r>
            <a:r>
              <a:rPr lang="en-GB" sz="1550" b="1" dirty="0">
                <a:latin typeface="Helvetica LT Std" pitchFamily="34" charset="0"/>
              </a:rPr>
              <a:t> further into the cervix, resulting in further stimulation of mechanoreceptors and release of oxytocin (i.e. positive feedback). The spinal reflex and waves of oxytocin generate large, regular contractions that expel the </a:t>
            </a:r>
            <a:r>
              <a:rPr lang="en-GB" sz="1550" b="1" dirty="0" err="1">
                <a:latin typeface="Helvetica LT Std" pitchFamily="34" charset="0"/>
              </a:rPr>
              <a:t>fetus</a:t>
            </a:r>
            <a:r>
              <a:rPr lang="en-GB" sz="1550" b="1" dirty="0">
                <a:latin typeface="Helvetica LT Std" pitchFamily="34" charset="0"/>
              </a:rPr>
              <a:t> and placenta. Oxytocin then limits maternal bleeding by causing vasoconstriction, and in the </a:t>
            </a:r>
            <a:r>
              <a:rPr lang="en-GB" sz="1550" b="1" dirty="0" err="1">
                <a:latin typeface="Helvetica LT Std" pitchFamily="34" charset="0"/>
              </a:rPr>
              <a:t>fetus</a:t>
            </a:r>
            <a:r>
              <a:rPr lang="en-GB" sz="1550" b="1" dirty="0">
                <a:latin typeface="Helvetica LT Std" pitchFamily="34" charset="0"/>
              </a:rPr>
              <a:t> closes the </a:t>
            </a:r>
            <a:r>
              <a:rPr lang="en-GB" sz="1550" b="1" dirty="0" err="1">
                <a:latin typeface="Helvetica LT Std" pitchFamily="34" charset="0"/>
              </a:rPr>
              <a:t>ductus</a:t>
            </a:r>
            <a:r>
              <a:rPr lang="en-GB" sz="1550" b="1" dirty="0">
                <a:latin typeface="Helvetica LT Std" pitchFamily="34" charset="0"/>
              </a:rPr>
              <a:t> arteriosus. </a:t>
            </a:r>
            <a:endParaRPr lang="en-IN" sz="1550" dirty="0">
              <a:latin typeface="Helvetica LT Std" pitchFamily="34" charset="0"/>
            </a:endParaRPr>
          </a:p>
        </p:txBody>
      </p:sp>
      <p:sp>
        <p:nvSpPr>
          <p:cNvPr id="4" name="Rounded Rectangle 3"/>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108</a:t>
            </a:r>
          </a:p>
        </p:txBody>
      </p:sp>
    </p:spTree>
    <p:extLst>
      <p:ext uri="{BB962C8B-B14F-4D97-AF65-F5344CB8AC3E}">
        <p14:creationId xmlns:p14="http://schemas.microsoft.com/office/powerpoint/2010/main" val="99251381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56 Lactation</a:t>
            </a:r>
            <a:endParaRPr lang="en-US" sz="2500" b="1" i="1" dirty="0">
              <a:solidFill>
                <a:srgbClr val="C00000"/>
              </a:solidFill>
            </a:endParaRPr>
          </a:p>
        </p:txBody>
      </p:sp>
      <p:sp>
        <p:nvSpPr>
          <p:cNvPr id="5" name="Rectangle 4"/>
          <p:cNvSpPr/>
          <p:nvPr/>
        </p:nvSpPr>
        <p:spPr>
          <a:xfrm>
            <a:off x="463352" y="1036320"/>
            <a:ext cx="8299648" cy="3616375"/>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Milk is produced by mammary glands under the influence of prolactin from the anterior pituitary. The glands comprise lobules composed of </a:t>
            </a:r>
            <a:r>
              <a:rPr lang="en-GB" sz="1600" b="1" dirty="0" err="1">
                <a:latin typeface="Helvetica LT Std" pitchFamily="34" charset="0"/>
              </a:rPr>
              <a:t>acini</a:t>
            </a:r>
            <a:r>
              <a:rPr lang="en-GB" sz="1600" b="1" dirty="0">
                <a:latin typeface="Helvetica LT Std" pitchFamily="34" charset="0"/>
              </a:rPr>
              <a:t> which empty into lactiferous ducts. As these approach the nipple they open into lactiferous sinuses before narrowing to emerge at the ampulla. Milk collects within the ducts and sinuses, which are lined by </a:t>
            </a:r>
            <a:r>
              <a:rPr lang="en-GB" sz="1600" b="1" dirty="0" err="1">
                <a:latin typeface="Helvetica LT Std" pitchFamily="34" charset="0"/>
              </a:rPr>
              <a:t>myoepithelial</a:t>
            </a:r>
            <a:r>
              <a:rPr lang="en-GB" sz="1600" b="1" dirty="0">
                <a:latin typeface="Helvetica LT Std" pitchFamily="34" charset="0"/>
              </a:rPr>
              <a:t> cells that expel milk from the breast. Full development of the mammary glands during the late stages of pregnancy is under the influence of several hormones.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Milk is formed by epithelial cells lining the </a:t>
            </a:r>
            <a:r>
              <a:rPr lang="en-GB" sz="1600" b="1" dirty="0" err="1">
                <a:latin typeface="Helvetica LT Std" pitchFamily="34" charset="0"/>
              </a:rPr>
              <a:t>acinus</a:t>
            </a:r>
            <a:r>
              <a:rPr lang="en-GB" sz="1600" b="1" dirty="0">
                <a:latin typeface="Helvetica LT Std" pitchFamily="34" charset="0"/>
              </a:rPr>
              <a:t> (</a:t>
            </a:r>
            <a:r>
              <a:rPr lang="en-GB" sz="1600" b="1" dirty="0" err="1">
                <a:latin typeface="Helvetica LT Std" pitchFamily="34" charset="0"/>
              </a:rPr>
              <a:t>galactopoiesis</a:t>
            </a:r>
            <a:r>
              <a:rPr lang="en-GB" sz="1600" b="1" dirty="0">
                <a:latin typeface="Helvetica LT Std" pitchFamily="34" charset="0"/>
              </a:rPr>
              <a:t>) as an isotonic liquid containing roughly 4% fat, 1% protein and 7% sugar, plus Ca</a:t>
            </a:r>
            <a:r>
              <a:rPr lang="en-GB" sz="1600" b="1" baseline="30000" dirty="0">
                <a:latin typeface="Helvetica LT Std" pitchFamily="34" charset="0"/>
              </a:rPr>
              <a:t>2+</a:t>
            </a:r>
            <a:r>
              <a:rPr lang="en-GB" sz="1600" b="1" dirty="0">
                <a:latin typeface="Helvetica LT Std" pitchFamily="34" charset="0"/>
              </a:rPr>
              <a:t>, trace nutrients, immunoglobulins and growth factors. Colostrum, the first secretion after birth, is richer in protein but has less sugar than mature milk, and contains high levels of immunoglobulins. Production of milk involves exocytosis, lipid synthesis and secretion, secretion of ions and water, and </a:t>
            </a:r>
            <a:r>
              <a:rPr lang="en-GB" sz="1600" b="1" dirty="0" err="1">
                <a:latin typeface="Helvetica LT Std" pitchFamily="34" charset="0"/>
              </a:rPr>
              <a:t>transcytosis</a:t>
            </a:r>
            <a:r>
              <a:rPr lang="en-GB" sz="1600" b="1" dirty="0">
                <a:latin typeface="Helvetica LT Std" pitchFamily="34" charset="0"/>
              </a:rPr>
              <a:t> of hormones, albumin and immunoglobulins. </a:t>
            </a:r>
            <a:endParaRPr lang="en-IN" sz="1600" dirty="0">
              <a:latin typeface="Helvetica LT Std" pitchFamily="34" charset="0"/>
            </a:endParaRPr>
          </a:p>
        </p:txBody>
      </p:sp>
      <p:sp>
        <p:nvSpPr>
          <p:cNvPr id="7" name="Rounded Rectangle 6"/>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109</a:t>
            </a:r>
          </a:p>
        </p:txBody>
      </p:sp>
    </p:spTree>
    <p:extLst>
      <p:ext uri="{BB962C8B-B14F-4D97-AF65-F5344CB8AC3E}">
        <p14:creationId xmlns:p14="http://schemas.microsoft.com/office/powerpoint/2010/main" val="2584103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11</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6 Conduction of action potentials</a:t>
            </a:r>
            <a:endParaRPr lang="en-US" sz="2500" b="1" i="1" dirty="0">
              <a:solidFill>
                <a:srgbClr val="C00000"/>
              </a:solidFill>
            </a:endParaRPr>
          </a:p>
        </p:txBody>
      </p:sp>
      <p:sp>
        <p:nvSpPr>
          <p:cNvPr id="5" name="Rectangle 4"/>
          <p:cNvSpPr/>
          <p:nvPr/>
        </p:nvSpPr>
        <p:spPr>
          <a:xfrm>
            <a:off x="463352" y="1057656"/>
            <a:ext cx="8299648" cy="5232202"/>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IN" sz="1600" b="1" dirty="0">
                <a:latin typeface="Helvetica LT Std" pitchFamily="34" charset="0"/>
              </a:rPr>
              <a:t>The action potential is a local event occurring in all excitable cells and is an all-or-nothing response, leading to a change in polarity from negative on the inside of the cell (–70 mV) with respect to the outside. This polarity is abolished and reversed (+40 mV) for a short time during the course of the action potential, so called depolarization. </a:t>
            </a:r>
          </a:p>
          <a:p>
            <a:pPr marL="342900" indent="-342900">
              <a:spcBef>
                <a:spcPts val="300"/>
              </a:spcBef>
              <a:spcAft>
                <a:spcPts val="300"/>
              </a:spcAft>
              <a:buClr>
                <a:srgbClr val="C00000"/>
              </a:buClr>
              <a:buFont typeface="+mj-lt"/>
              <a:buAutoNum type="arabicPeriod"/>
            </a:pPr>
            <a:r>
              <a:rPr lang="en-IN" sz="1600" b="1" dirty="0">
                <a:latin typeface="Helvetica LT Std" pitchFamily="34" charset="0"/>
              </a:rPr>
              <a:t>This depolarization moves along each segment of an unmyelinated nerve successively until it reaches the end. </a:t>
            </a:r>
          </a:p>
          <a:p>
            <a:pPr marL="342900" indent="-342900">
              <a:spcBef>
                <a:spcPts val="300"/>
              </a:spcBef>
              <a:spcAft>
                <a:spcPts val="300"/>
              </a:spcAft>
              <a:buClr>
                <a:srgbClr val="C00000"/>
              </a:buClr>
              <a:buFont typeface="+mj-lt"/>
              <a:buAutoNum type="arabicPeriod"/>
            </a:pPr>
            <a:r>
              <a:rPr lang="en-IN" sz="1600" b="1" dirty="0">
                <a:latin typeface="Helvetica LT Std" pitchFamily="34" charset="0"/>
              </a:rPr>
              <a:t>Conduction in myelinated nerves is faster, up to 50 times that of the fastest unmyelinated nerve, because the depolarization jumps from one node of Ranvier to another by a process called </a:t>
            </a:r>
            <a:r>
              <a:rPr lang="en-IN" sz="1600" b="1" dirty="0" err="1">
                <a:latin typeface="Helvetica LT Std" pitchFamily="34" charset="0"/>
              </a:rPr>
              <a:t>saltatory</a:t>
            </a:r>
            <a:r>
              <a:rPr lang="en-IN" sz="1600" b="1" dirty="0">
                <a:latin typeface="Helvetica LT Std" pitchFamily="34" charset="0"/>
              </a:rPr>
              <a:t> conduction.   </a:t>
            </a:r>
          </a:p>
          <a:p>
            <a:pPr marL="342900" indent="-342900">
              <a:spcBef>
                <a:spcPts val="300"/>
              </a:spcBef>
              <a:spcAft>
                <a:spcPts val="300"/>
              </a:spcAft>
              <a:buClr>
                <a:srgbClr val="C00000"/>
              </a:buClr>
              <a:buFont typeface="+mj-lt"/>
              <a:buAutoNum type="arabicPeriod"/>
            </a:pPr>
            <a:r>
              <a:rPr lang="en-IN" sz="1600" b="1" dirty="0">
                <a:latin typeface="Helvetica LT Std" pitchFamily="34" charset="0"/>
              </a:rPr>
              <a:t>Nerve fibres vary in size from 0.5 to 20 µm in diameter, the smallest unmyelinated fibre being the slowest conducting and the largest myelinated fibres the fastest conducting. </a:t>
            </a:r>
          </a:p>
          <a:p>
            <a:pPr marL="342900" indent="-342900">
              <a:spcBef>
                <a:spcPts val="300"/>
              </a:spcBef>
              <a:spcAft>
                <a:spcPts val="300"/>
              </a:spcAft>
              <a:buClr>
                <a:srgbClr val="C00000"/>
              </a:buClr>
              <a:buFont typeface="+mj-lt"/>
              <a:buAutoNum type="arabicPeriod"/>
            </a:pPr>
            <a:r>
              <a:rPr lang="en-IN" sz="1600" b="1" dirty="0">
                <a:latin typeface="Helvetica LT Std" pitchFamily="34" charset="0"/>
              </a:rPr>
              <a:t>There are two classification of nerve fibres. Erlanger and Gasser use Aα, β, γ and δ, B and C; Lloyd and Hunt use </a:t>
            </a:r>
            <a:r>
              <a:rPr lang="en-IN" sz="1600" b="1" dirty="0" err="1">
                <a:latin typeface="Helvetica LT Std" pitchFamily="34" charset="0"/>
              </a:rPr>
              <a:t>Ia</a:t>
            </a:r>
            <a:r>
              <a:rPr lang="en-IN" sz="1600" b="1" dirty="0">
                <a:latin typeface="Helvetica LT Std" pitchFamily="34" charset="0"/>
              </a:rPr>
              <a:t>, </a:t>
            </a:r>
            <a:r>
              <a:rPr lang="en-IN" sz="1600" b="1" dirty="0" err="1">
                <a:latin typeface="Helvetica LT Std" pitchFamily="34" charset="0"/>
              </a:rPr>
              <a:t>Ib</a:t>
            </a:r>
            <a:r>
              <a:rPr lang="en-IN" sz="1600" b="1" dirty="0">
                <a:latin typeface="Helvetica LT Std" pitchFamily="34" charset="0"/>
              </a:rPr>
              <a:t>, II, III and IV. </a:t>
            </a:r>
          </a:p>
          <a:p>
            <a:pPr marL="342900" indent="-342900">
              <a:spcBef>
                <a:spcPts val="300"/>
              </a:spcBef>
              <a:spcAft>
                <a:spcPts val="300"/>
              </a:spcAft>
              <a:buClr>
                <a:srgbClr val="C00000"/>
              </a:buClr>
              <a:buFont typeface="+mj-lt"/>
              <a:buAutoNum type="arabicPeriod"/>
            </a:pPr>
            <a:r>
              <a:rPr lang="en-IN" sz="1600" b="1" dirty="0">
                <a:latin typeface="Helvetica LT Std" pitchFamily="34" charset="0"/>
              </a:rPr>
              <a:t>A compound action potential is recorded if all the nerve fibres in a nerve bundle are synchronously stimulated at one end of the nerve and recording electrodes are placed a short distance further down the length of the nerve bundle. </a:t>
            </a: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22556964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3352" y="533400"/>
            <a:ext cx="8299648" cy="5247590"/>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3"/>
            </a:pPr>
            <a:r>
              <a:rPr lang="en-GB" sz="1600" b="1" dirty="0">
                <a:latin typeface="Helvetica LT Std" pitchFamily="34" charset="0"/>
              </a:rPr>
              <a:t>Plasma prolactin levels increase during pregnancy and promote mammary growth. Placental progesterone and oestrogen prevent the lactogenic effects of prolactin before birth, but prepare the mammary glands so that they can respond to prolactin after birth. Loss of these placental steroids after birth allows prolactin to stimulate milk production in the presence of cortisol and insulin. Prolactin increases blood flow to the gland and stimulates delivery of nutrients into milk (</a:t>
            </a:r>
            <a:r>
              <a:rPr lang="en-GB" sz="1600" b="1" dirty="0" err="1">
                <a:latin typeface="Helvetica LT Std" pitchFamily="34" charset="0"/>
              </a:rPr>
              <a:t>lactogenesis</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3"/>
            </a:pPr>
            <a:r>
              <a:rPr lang="en-GB" sz="1600" b="1" dirty="0">
                <a:latin typeface="Helvetica LT Std" pitchFamily="34" charset="0"/>
              </a:rPr>
              <a:t>Prolactin is released constitutively, and the primary control from the hypothalamus is inhibitory via dopamine. Prolactin inhibits luteinizing hormone (LH) release from the pituitary and maintains the mother in a low state of fertility until the infant is weaned. After birth, the main stimulus for prolactin release is suckling.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3"/>
            </a:pPr>
            <a:r>
              <a:rPr lang="en-GB" sz="1600" b="1" dirty="0">
                <a:latin typeface="Helvetica LT Std" pitchFamily="34" charset="0"/>
              </a:rPr>
              <a:t>Stimulation of areolar mechanoreceptors by suckling activates a neural pathway to the hypothalamus which secretes pulses of oxytocin into the blood at 2–10-min intervals. Oxytocin stimulates </a:t>
            </a:r>
            <a:r>
              <a:rPr lang="en-GB" sz="1600" b="1" dirty="0" err="1">
                <a:latin typeface="Helvetica LT Std" pitchFamily="34" charset="0"/>
              </a:rPr>
              <a:t>myoepithelial</a:t>
            </a:r>
            <a:r>
              <a:rPr lang="en-GB" sz="1600" b="1" dirty="0">
                <a:latin typeface="Helvetica LT Std" pitchFamily="34" charset="0"/>
              </a:rPr>
              <a:t> cells to pump milk from the nipple. Milk let down encourages further suckling, which leads to more oxytocin release, a positive feedback system that operates until the infant is sated.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3"/>
            </a:pPr>
            <a:r>
              <a:rPr lang="en-GB" sz="1600" b="1" dirty="0">
                <a:latin typeface="Helvetica LT Std" pitchFamily="34" charset="0"/>
              </a:rPr>
              <a:t>The milk ejection reflex is also stimulated by crying infants as a result of psychological conditioning, but is strongly inhibited by maternal stress, one of the most common causes of failure of lactation in new mothers.</a:t>
            </a:r>
            <a:endParaRPr lang="en-IN" sz="1600" dirty="0">
              <a:latin typeface="Helvetica LT Std" pitchFamily="34" charset="0"/>
            </a:endParaRPr>
          </a:p>
        </p:txBody>
      </p:sp>
      <p:sp>
        <p:nvSpPr>
          <p:cNvPr id="4" name="Rounded Rectangle 3"/>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110</a:t>
            </a:r>
          </a:p>
        </p:txBody>
      </p:sp>
    </p:spTree>
    <p:extLst>
      <p:ext uri="{BB962C8B-B14F-4D97-AF65-F5344CB8AC3E}">
        <p14:creationId xmlns:p14="http://schemas.microsoft.com/office/powerpoint/2010/main" val="332382191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57 Introduction to sensory systems </a:t>
            </a:r>
            <a:endParaRPr lang="en-US" sz="2500" b="1" i="1" dirty="0">
              <a:solidFill>
                <a:srgbClr val="C00000"/>
              </a:solidFill>
            </a:endParaRPr>
          </a:p>
        </p:txBody>
      </p:sp>
      <p:sp>
        <p:nvSpPr>
          <p:cNvPr id="5" name="Rectangle 4"/>
          <p:cNvSpPr/>
          <p:nvPr/>
        </p:nvSpPr>
        <p:spPr>
          <a:xfrm>
            <a:off x="463352" y="1036320"/>
            <a:ext cx="8299648" cy="4832092"/>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There are a number of common steps in sensory reception: a physical stimulus (i.e. touch, pressure, heat, cold, light, etc.); a transduction process (i.e. the translation of the stimulus into a code of action potentials); and a response (i.e. taking a mental note or triggering a motor reaction).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specialized nerve endings or sensory receptors, afferent axons and their cell bodies, together with the central synaptic connections in the spinal cord or brain stem, are known as primary afferents.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information is then transmitted to the brain in the form of frequency-coded action potentials. These frequency-coded signals can transmit the following information: the modality or specificity of the system; the intensity or quantity of the stimulus; the duration of the stimulus; and the localization and resolution (acuity) of the stimulus.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net result is sensation and, when interpreted at a conscious level in the light of experience, this becomes perception.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Both convergent and divergent connections make up an avalanche-like spread of excitation at progressively higher levels of the central nervous system. There is a phenomenon called lateral inhibition which normally causes the excessive spread of excitation at each synaptic relay by recruiting inhibitory </a:t>
            </a:r>
            <a:r>
              <a:rPr lang="en-GB" sz="1600" b="1" dirty="0" err="1">
                <a:latin typeface="Helvetica LT Std" pitchFamily="34" charset="0"/>
              </a:rPr>
              <a:t>interneurones</a:t>
            </a:r>
            <a:r>
              <a:rPr lang="en-GB" sz="1600" b="1" dirty="0">
                <a:latin typeface="Helvetica LT Std" pitchFamily="34" charset="0"/>
              </a:rPr>
              <a:t>. </a:t>
            </a:r>
            <a:endParaRPr lang="en-IN" sz="1600" dirty="0">
              <a:latin typeface="Helvetica LT Std" pitchFamily="34" charset="0"/>
            </a:endParaRPr>
          </a:p>
        </p:txBody>
      </p:sp>
      <p:sp>
        <p:nvSpPr>
          <p:cNvPr id="7" name="Rounded Rectangle 6"/>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111</a:t>
            </a:r>
          </a:p>
        </p:txBody>
      </p:sp>
    </p:spTree>
    <p:extLst>
      <p:ext uri="{BB962C8B-B14F-4D97-AF65-F5344CB8AC3E}">
        <p14:creationId xmlns:p14="http://schemas.microsoft.com/office/powerpoint/2010/main" val="98040562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3352" y="533400"/>
            <a:ext cx="8299648" cy="107721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6"/>
            </a:pPr>
            <a:r>
              <a:rPr lang="en-GB" sz="1600" b="1" dirty="0">
                <a:latin typeface="Helvetica LT Std" pitchFamily="34" charset="0"/>
              </a:rPr>
              <a:t>In almost all sensory systems, higher centres can also exert inhibitory effects on all those at lower levels in a phenomenon called descending inhibition. Like lateral inhibition, descending inhibition can function as a means of regulating the sensitivity of the afferent transmission channels. </a:t>
            </a:r>
            <a:endParaRPr lang="en-IN" sz="1600" dirty="0">
              <a:latin typeface="Helvetica LT Std" pitchFamily="34" charset="0"/>
            </a:endParaRPr>
          </a:p>
        </p:txBody>
      </p:sp>
      <p:sp>
        <p:nvSpPr>
          <p:cNvPr id="4" name="Rounded Rectangle 3"/>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112</a:t>
            </a:r>
          </a:p>
        </p:txBody>
      </p:sp>
    </p:spTree>
    <p:extLst>
      <p:ext uri="{BB962C8B-B14F-4D97-AF65-F5344CB8AC3E}">
        <p14:creationId xmlns:p14="http://schemas.microsoft.com/office/powerpoint/2010/main" val="404340901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58 Sensory receptors </a:t>
            </a:r>
            <a:endParaRPr lang="en-US" sz="2500" b="1" i="1" dirty="0">
              <a:solidFill>
                <a:srgbClr val="C00000"/>
              </a:solidFill>
            </a:endParaRPr>
          </a:p>
        </p:txBody>
      </p:sp>
      <p:sp>
        <p:nvSpPr>
          <p:cNvPr id="5" name="Rectangle 4"/>
          <p:cNvSpPr/>
          <p:nvPr/>
        </p:nvSpPr>
        <p:spPr>
          <a:xfrm>
            <a:off x="463352" y="1036320"/>
            <a:ext cx="8299648" cy="458587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sensory receptor is a specialized cell. They fall into five groups: mechanoreceptors, nociceptors, </a:t>
            </a:r>
            <a:r>
              <a:rPr lang="en-GB" sz="1600" b="1" dirty="0" err="1">
                <a:latin typeface="Helvetica LT Std" pitchFamily="34" charset="0"/>
              </a:rPr>
              <a:t>thermoreceptors</a:t>
            </a:r>
            <a:r>
              <a:rPr lang="en-GB" sz="1600" b="1" dirty="0">
                <a:latin typeface="Helvetica LT Std" pitchFamily="34" charset="0"/>
              </a:rPr>
              <a:t>, chemoreceptors and photoreceptors. Each receptor responds to one stimulus type, a property called the specificity of the receptor. The stimulus that is effective in eliciting a response is called the adequate stimulus.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Mechanoreceptors are found all over the body. Those in the skin have three main qualities: pressure, touch and vibration (or acceleration).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Receptors can be divided into three types on the basis of their adaptive properties: slowly adapting receptors that continue to fire action potentials even when the pressure is maintained for a long period; moderately rapidly adapting receptors that fire about 50–500 </a:t>
            </a:r>
            <a:r>
              <a:rPr lang="en-GB" sz="1600" b="1" dirty="0" err="1">
                <a:latin typeface="Helvetica LT Std" pitchFamily="34" charset="0"/>
              </a:rPr>
              <a:t>ms</a:t>
            </a:r>
            <a:r>
              <a:rPr lang="en-GB" sz="1600" b="1" dirty="0">
                <a:latin typeface="Helvetica LT Std" pitchFamily="34" charset="0"/>
              </a:rPr>
              <a:t> after the onset of the stimulus; and very rapidly adapting receptors that fire only one or two impulses.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Skin nerves, in addition to the large myelinated afferents, contain a large number of </a:t>
            </a:r>
            <a:r>
              <a:rPr lang="en-GB" sz="1600" b="1" dirty="0" err="1">
                <a:latin typeface="Helvetica LT Std" pitchFamily="34" charset="0"/>
              </a:rPr>
              <a:t>Aδ</a:t>
            </a:r>
            <a:r>
              <a:rPr lang="en-GB" sz="1600" b="1" dirty="0">
                <a:latin typeface="Helvetica LT Std" pitchFamily="34" charset="0"/>
              </a:rPr>
              <a:t> and C fibres (small myelinated and unmyelinated) that end in free nerve endings and are involved in </a:t>
            </a:r>
            <a:r>
              <a:rPr lang="en-GB" sz="1600" b="1" dirty="0" err="1">
                <a:latin typeface="Helvetica LT Std" pitchFamily="34" charset="0"/>
              </a:rPr>
              <a:t>thermoreception</a:t>
            </a:r>
            <a:r>
              <a:rPr lang="en-GB" sz="1600" b="1" dirty="0">
                <a:latin typeface="Helvetica LT Std" pitchFamily="34" charset="0"/>
              </a:rPr>
              <a:t> and nociception.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err="1">
                <a:latin typeface="Helvetica LT Std" pitchFamily="34" charset="0"/>
              </a:rPr>
              <a:t>Thermoreceptors</a:t>
            </a:r>
            <a:r>
              <a:rPr lang="en-GB" sz="1600" b="1" dirty="0">
                <a:latin typeface="Helvetica LT Std" pitchFamily="34" charset="0"/>
              </a:rPr>
              <a:t> mediate the sensation of cold and warmth, and there are specific cold and warm points on the skin. </a:t>
            </a:r>
            <a:endParaRPr lang="en-IN" sz="1600" dirty="0">
              <a:latin typeface="Helvetica LT Std" pitchFamily="34" charset="0"/>
            </a:endParaRPr>
          </a:p>
        </p:txBody>
      </p:sp>
      <p:sp>
        <p:nvSpPr>
          <p:cNvPr id="7" name="Rounded Rectangle 6"/>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113</a:t>
            </a:r>
          </a:p>
        </p:txBody>
      </p:sp>
    </p:spTree>
    <p:extLst>
      <p:ext uri="{BB962C8B-B14F-4D97-AF65-F5344CB8AC3E}">
        <p14:creationId xmlns:p14="http://schemas.microsoft.com/office/powerpoint/2010/main" val="247437076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3352" y="533400"/>
            <a:ext cx="8299648" cy="1323439"/>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6"/>
            </a:pPr>
            <a:r>
              <a:rPr lang="en-GB" sz="1600" b="1" dirty="0">
                <a:latin typeface="Helvetica LT Std" pitchFamily="34" charset="0"/>
              </a:rPr>
              <a:t>Nociception is the reception, conduction and central processing of noxious signals. This term is used to make a clear distinction between these ‘objective’ neuronal processes and the ‘subjective’ sensation of pain. Pain is defined as an unpleasant sensory and emotional experience associated with actual or potential damage, or described in terms of such damage. </a:t>
            </a:r>
            <a:endParaRPr lang="en-IN" sz="1600" dirty="0">
              <a:latin typeface="Helvetica LT Std" pitchFamily="34" charset="0"/>
            </a:endParaRPr>
          </a:p>
        </p:txBody>
      </p:sp>
      <p:sp>
        <p:nvSpPr>
          <p:cNvPr id="4" name="Rounded Rectangle 3"/>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114</a:t>
            </a:r>
          </a:p>
        </p:txBody>
      </p:sp>
    </p:spTree>
    <p:extLst>
      <p:ext uri="{BB962C8B-B14F-4D97-AF65-F5344CB8AC3E}">
        <p14:creationId xmlns:p14="http://schemas.microsoft.com/office/powerpoint/2010/main" val="299817038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59 Taste and smell </a:t>
            </a:r>
            <a:endParaRPr lang="en-US" sz="2500" b="1" i="1" dirty="0">
              <a:solidFill>
                <a:srgbClr val="C00000"/>
              </a:solidFill>
            </a:endParaRPr>
          </a:p>
        </p:txBody>
      </p:sp>
      <p:sp>
        <p:nvSpPr>
          <p:cNvPr id="5" name="Rectangle 4"/>
          <p:cNvSpPr/>
          <p:nvPr/>
        </p:nvSpPr>
        <p:spPr>
          <a:xfrm>
            <a:off x="463352" y="1036320"/>
            <a:ext cx="8299648" cy="4508927"/>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special senses of taste and smell are two closely related sensations which, along with other receptors in the mouth, give us the sensation of flavour. The modalities of flavour are taste (gustation), smell (olfaction), touch (texture), temperature (</a:t>
            </a:r>
            <a:r>
              <a:rPr lang="en-GB" sz="1600" b="1" dirty="0" err="1">
                <a:latin typeface="Helvetica LT Std" pitchFamily="34" charset="0"/>
              </a:rPr>
              <a:t>thermoreception</a:t>
            </a:r>
            <a:r>
              <a:rPr lang="en-GB" sz="1600" b="1" dirty="0">
                <a:latin typeface="Helvetica LT Std" pitchFamily="34" charset="0"/>
              </a:rPr>
              <a:t>) and common chemical sense (chemoreception).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taste buds are the gustatory end organs found in the tongue, soft palate, pharynx, larynx and epiglottis, and are unevenly distributed around these areas. On the tongue the taste buds are innervated by the glossopharyngeal (</a:t>
            </a:r>
            <a:r>
              <a:rPr lang="en-GB" sz="1600" b="1" dirty="0" err="1">
                <a:latin typeface="Helvetica LT Std" pitchFamily="34" charset="0"/>
              </a:rPr>
              <a:t>IXth</a:t>
            </a:r>
            <a:r>
              <a:rPr lang="en-GB" sz="1600" b="1" dirty="0">
                <a:latin typeface="Helvetica LT Std" pitchFamily="34" charset="0"/>
              </a:rPr>
              <a:t>) and a branch of the facial (</a:t>
            </a:r>
            <a:r>
              <a:rPr lang="en-GB" sz="1600" b="1" dirty="0" err="1">
                <a:latin typeface="Helvetica LT Std" pitchFamily="34" charset="0"/>
              </a:rPr>
              <a:t>VIIth</a:t>
            </a:r>
            <a:r>
              <a:rPr lang="en-GB" sz="1600" b="1" dirty="0">
                <a:latin typeface="Helvetica LT Std" pitchFamily="34" charset="0"/>
              </a:rPr>
              <a:t>) nerves.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There are five basic or primary qualities of taste: sweet (e.g. sugars), sour (e.g. acids), salt (e.g. sodium chloride), bitter (e.g. quinine) and umami (e.g. monosodium glutamate). Sweet, bitter and umami are detected by G-protein coupled receptors and activation of PLC. Sour and salt are transduced by an acid-sensing channel and a Na</a:t>
            </a:r>
            <a:r>
              <a:rPr lang="en-GB" sz="1600" b="1" baseline="30000" dirty="0">
                <a:latin typeface="Helvetica LT Std" pitchFamily="34" charset="0"/>
              </a:rPr>
              <a:t>+</a:t>
            </a:r>
            <a:r>
              <a:rPr lang="en-GB" sz="1600" b="1" dirty="0">
                <a:latin typeface="Helvetica LT Std" pitchFamily="34" charset="0"/>
              </a:rPr>
              <a:t> channel respectively.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common chemical sense has been defined as the sensation caused by the stimulation of epithelial or mucosal free nerve endings by chemicals. Evidence suggests they are </a:t>
            </a:r>
            <a:r>
              <a:rPr lang="en-GB" sz="1600" b="1" dirty="0" err="1">
                <a:latin typeface="Helvetica LT Std" pitchFamily="34" charset="0"/>
              </a:rPr>
              <a:t>polymodal</a:t>
            </a:r>
            <a:r>
              <a:rPr lang="en-GB" sz="1600" b="1" dirty="0">
                <a:latin typeface="Helvetica LT Std" pitchFamily="34" charset="0"/>
              </a:rPr>
              <a:t> nociceptors that in the mouth are innervated by the trigeminal (</a:t>
            </a:r>
            <a:r>
              <a:rPr lang="en-GB" sz="1600" b="1" dirty="0" err="1">
                <a:latin typeface="Helvetica LT Std" pitchFamily="34" charset="0"/>
              </a:rPr>
              <a:t>Vth</a:t>
            </a:r>
            <a:r>
              <a:rPr lang="en-GB" sz="1600" b="1" dirty="0">
                <a:latin typeface="Helvetica LT Std" pitchFamily="34" charset="0"/>
              </a:rPr>
              <a:t>) nerve. </a:t>
            </a:r>
            <a:endParaRPr lang="en-IN" sz="1600" dirty="0">
              <a:latin typeface="Helvetica LT Std" pitchFamily="34" charset="0"/>
            </a:endParaRPr>
          </a:p>
        </p:txBody>
      </p:sp>
      <p:sp>
        <p:nvSpPr>
          <p:cNvPr id="7" name="Rounded Rectangle 6"/>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115</a:t>
            </a:r>
          </a:p>
        </p:txBody>
      </p:sp>
    </p:spTree>
    <p:extLst>
      <p:ext uri="{BB962C8B-B14F-4D97-AF65-F5344CB8AC3E}">
        <p14:creationId xmlns:p14="http://schemas.microsoft.com/office/powerpoint/2010/main" val="306677333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3352" y="533400"/>
            <a:ext cx="8299648" cy="2139047"/>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The human olfactory organ is in the olfactory epithelium or mucosa situated high in the back of the nasal cavity. This organ responds to airborne, volatile molecules that gain access to the epithelium with the in–out air flow through and behind the nose.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The olfactory epithelium contains specialized, elongated nerve cells whose axons run upwards in bundles through perforations in the cribriform plate of the skull. They constitute the olfactory (</a:t>
            </a:r>
            <a:r>
              <a:rPr lang="en-GB" sz="1600" b="1" dirty="0" err="1">
                <a:latin typeface="Helvetica LT Std" pitchFamily="34" charset="0"/>
              </a:rPr>
              <a:t>Ist</a:t>
            </a:r>
            <a:r>
              <a:rPr lang="en-GB" sz="1600" b="1" dirty="0">
                <a:latin typeface="Helvetica LT Std" pitchFamily="34" charset="0"/>
              </a:rPr>
              <a:t>) cranial nerve. Humans are able to distinguish 10 000 or more different odours. </a:t>
            </a:r>
            <a:endParaRPr lang="en-IN" sz="1600" dirty="0">
              <a:latin typeface="Helvetica LT Std" pitchFamily="34" charset="0"/>
            </a:endParaRPr>
          </a:p>
        </p:txBody>
      </p:sp>
      <p:sp>
        <p:nvSpPr>
          <p:cNvPr id="4" name="Rounded Rectangle 3"/>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116</a:t>
            </a:r>
          </a:p>
        </p:txBody>
      </p:sp>
    </p:spTree>
    <p:extLst>
      <p:ext uri="{BB962C8B-B14F-4D97-AF65-F5344CB8AC3E}">
        <p14:creationId xmlns:p14="http://schemas.microsoft.com/office/powerpoint/2010/main" val="21324681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60 Special sense of vision </a:t>
            </a:r>
            <a:endParaRPr lang="en-US" sz="2500" b="1" i="1" dirty="0">
              <a:solidFill>
                <a:srgbClr val="C00000"/>
              </a:solidFill>
            </a:endParaRPr>
          </a:p>
        </p:txBody>
      </p:sp>
      <p:sp>
        <p:nvSpPr>
          <p:cNvPr id="5" name="Rectangle 4"/>
          <p:cNvSpPr/>
          <p:nvPr/>
        </p:nvSpPr>
        <p:spPr>
          <a:xfrm>
            <a:off x="463352" y="1036320"/>
            <a:ext cx="8299648" cy="4339650"/>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Vision in humans involves the detection of a very narrow band of light ranging from 400 to 700 nm in wavelength. The shortest wavelengths are perceived as blue and the longest as red. The eye contains photoreceptors which detect light that is focused onto the retina (200-µm thick) by the cornea and the lens.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photoreceptors are divided into rods and cones. The rods respond in dim light and cones respond in brighter conditions, and can distinguish between red, green and blue light. In the dark photoreceptors release glutamate which inhibits bipolar interneurons. Light hyperpolarizes the photoreceptors, reducing glutamate release and increasing bipolar cell activity.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Each eye contains approximately 126 million photoreceptors (120 million rods and 6 million cones).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layers between the retinal and the receptor cells contain a number of excitable cells, the bipolar, horizontal, </a:t>
            </a:r>
            <a:r>
              <a:rPr lang="en-GB" sz="1600" b="1" dirty="0" err="1">
                <a:latin typeface="Helvetica LT Std" pitchFamily="34" charset="0"/>
              </a:rPr>
              <a:t>amacrine</a:t>
            </a:r>
            <a:r>
              <a:rPr lang="en-GB" sz="1600" b="1" dirty="0">
                <a:latin typeface="Helvetica LT Std" pitchFamily="34" charset="0"/>
              </a:rPr>
              <a:t> and ganglion cells. The ganglion cells are the neurones that transmit impulses to the rest of the central nervous system via axons in the optic (</a:t>
            </a:r>
            <a:r>
              <a:rPr lang="en-GB" sz="1600" b="1" dirty="0" err="1">
                <a:latin typeface="Helvetica LT Std" pitchFamily="34" charset="0"/>
              </a:rPr>
              <a:t>IInd</a:t>
            </a:r>
            <a:r>
              <a:rPr lang="en-GB" sz="1600" b="1" dirty="0">
                <a:latin typeface="Helvetica LT Std" pitchFamily="34" charset="0"/>
              </a:rPr>
              <a:t>) nerve.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
        <p:nvSpPr>
          <p:cNvPr id="7" name="Rounded Rectangle 6"/>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117</a:t>
            </a:r>
          </a:p>
        </p:txBody>
      </p:sp>
    </p:spTree>
    <p:extLst>
      <p:ext uri="{BB962C8B-B14F-4D97-AF65-F5344CB8AC3E}">
        <p14:creationId xmlns:p14="http://schemas.microsoft.com/office/powerpoint/2010/main" val="92100433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3352" y="533400"/>
            <a:ext cx="8299648" cy="287771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The optic nerves from the two eyes join at the base of the skull at a structure called the optic </a:t>
            </a:r>
            <a:r>
              <a:rPr lang="en-GB" sz="1600" b="1" dirty="0" err="1">
                <a:latin typeface="Helvetica LT Std" pitchFamily="34" charset="0"/>
              </a:rPr>
              <a:t>chiasma</a:t>
            </a:r>
            <a:r>
              <a:rPr lang="en-GB" sz="1600" b="1" dirty="0">
                <a:latin typeface="Helvetica LT Std" pitchFamily="34" charset="0"/>
              </a:rPr>
              <a:t>. Approximately half of each of the optic nerve fibres crosses over to the contralateral side; the other half remains on the ipsilateral side and is joined by axons crossing from the other side. Axons from the temporal region of the retina of the left eye and the nasal region of the retina of the right eye proceed into the left optic tract and vice versa for the other eye.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The neurones of the optic tract connect to the first relay stations in the pathway: the lateral geniculate bodies, the superior </a:t>
            </a:r>
            <a:r>
              <a:rPr lang="en-GB" sz="1600" b="1" dirty="0" err="1">
                <a:latin typeface="Helvetica LT Std" pitchFamily="34" charset="0"/>
              </a:rPr>
              <a:t>colliculus</a:t>
            </a:r>
            <a:r>
              <a:rPr lang="en-GB" sz="1600" b="1" dirty="0">
                <a:latin typeface="Helvetica LT Std" pitchFamily="34" charset="0"/>
              </a:rPr>
              <a:t> and the </a:t>
            </a:r>
            <a:r>
              <a:rPr lang="en-GB" sz="1600" b="1" dirty="0" err="1">
                <a:latin typeface="Helvetica LT Std" pitchFamily="34" charset="0"/>
              </a:rPr>
              <a:t>pretectal</a:t>
            </a:r>
            <a:r>
              <a:rPr lang="en-GB" sz="1600" b="1" dirty="0">
                <a:latin typeface="Helvetica LT Std" pitchFamily="34" charset="0"/>
              </a:rPr>
              <a:t> nucleus of the brain stem. The bulk of the neurones reach the lateral geniculate nucleus in the thalamus and eventually end in the primary visual cortex via the optic radiation.</a:t>
            </a:r>
            <a:endParaRPr lang="en-IN" sz="1600" dirty="0">
              <a:latin typeface="Helvetica LT Std" pitchFamily="34" charset="0"/>
            </a:endParaRPr>
          </a:p>
        </p:txBody>
      </p:sp>
      <p:sp>
        <p:nvSpPr>
          <p:cNvPr id="4" name="Rounded Rectangle 3"/>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118</a:t>
            </a:r>
          </a:p>
        </p:txBody>
      </p:sp>
    </p:spTree>
    <p:extLst>
      <p:ext uri="{BB962C8B-B14F-4D97-AF65-F5344CB8AC3E}">
        <p14:creationId xmlns:p14="http://schemas.microsoft.com/office/powerpoint/2010/main" val="317758579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61 Special senses of hearing and balance </a:t>
            </a:r>
            <a:endParaRPr lang="en-US" sz="2500" b="1" i="1" dirty="0">
              <a:solidFill>
                <a:srgbClr val="C00000"/>
              </a:solidFill>
            </a:endParaRPr>
          </a:p>
        </p:txBody>
      </p:sp>
      <p:sp>
        <p:nvSpPr>
          <p:cNvPr id="5" name="Rectangle 4"/>
          <p:cNvSpPr/>
          <p:nvPr/>
        </p:nvSpPr>
        <p:spPr>
          <a:xfrm>
            <a:off x="463352" y="1036320"/>
            <a:ext cx="8299648" cy="4508927"/>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young healthy human can detect sound wave frequencies of between 40 Hz and </a:t>
            </a:r>
            <a:r>
              <a:rPr lang="en-GB" sz="1600" b="1" dirty="0" smtClean="0">
                <a:latin typeface="Helvetica LT Std" pitchFamily="34" charset="0"/>
              </a:rPr>
              <a:t>20 kHz</a:t>
            </a:r>
            <a:r>
              <a:rPr lang="en-GB" sz="1600" b="1" dirty="0">
                <a:latin typeface="Helvetica LT Std" pitchFamily="34" charset="0"/>
              </a:rPr>
              <a:t>, but the upper frequency declines with age. When sound waves reach the ear, they pass down the external auditory meatus (the external ear) to the tympanic membrane that vibrates at a frequency and strength determined by the pitch and the magnitude of the sound.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vibration of the tympanic membrane causes three ear </a:t>
            </a:r>
            <a:r>
              <a:rPr lang="en-GB" sz="1600" b="1" dirty="0" err="1">
                <a:latin typeface="Helvetica LT Std" pitchFamily="34" charset="0"/>
              </a:rPr>
              <a:t>ossicles</a:t>
            </a:r>
            <a:r>
              <a:rPr lang="en-GB" sz="1600" b="1" dirty="0">
                <a:latin typeface="Helvetica LT Std" pitchFamily="34" charset="0"/>
              </a:rPr>
              <a:t> (malleus, incus and stapes) in the middle ear (an air-filled cavity) to move, which in turn, displaces fluid within the cochlea (the inner ear), as the foot of the stapes moves the oval window at the base of the cochlea.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inner ear includes the cochlea and the vestibular organs responsible for balance. The receptors involved in hearing and balance are specialized mechanoreceptors called hair cells.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cochlea comprises a coiled tube about </a:t>
            </a:r>
            <a:r>
              <a:rPr lang="en-GB" sz="1600" b="1" dirty="0" smtClean="0">
                <a:latin typeface="Helvetica LT Std" pitchFamily="34" charset="0"/>
              </a:rPr>
              <a:t>3 cm </a:t>
            </a:r>
            <a:r>
              <a:rPr lang="en-GB" sz="1600" b="1" dirty="0">
                <a:latin typeface="Helvetica LT Std" pitchFamily="34" charset="0"/>
              </a:rPr>
              <a:t>in length with three tubular canals running parallel to one another, namely the </a:t>
            </a:r>
            <a:r>
              <a:rPr lang="en-GB" sz="1600" b="1" dirty="0" err="1">
                <a:latin typeface="Helvetica LT Std" pitchFamily="34" charset="0"/>
              </a:rPr>
              <a:t>scala</a:t>
            </a:r>
            <a:r>
              <a:rPr lang="en-GB" sz="1600" b="1" dirty="0">
                <a:latin typeface="Helvetica LT Std" pitchFamily="34" charset="0"/>
              </a:rPr>
              <a:t> vestibule, </a:t>
            </a:r>
            <a:r>
              <a:rPr lang="en-GB" sz="1600" b="1" dirty="0" err="1">
                <a:latin typeface="Helvetica LT Std" pitchFamily="34" charset="0"/>
              </a:rPr>
              <a:t>scala</a:t>
            </a:r>
            <a:r>
              <a:rPr lang="en-GB" sz="1600" b="1" dirty="0">
                <a:latin typeface="Helvetica LT Std" pitchFamily="34" charset="0"/>
              </a:rPr>
              <a:t> media and </a:t>
            </a:r>
            <a:r>
              <a:rPr lang="en-GB" sz="1600" b="1" dirty="0" err="1">
                <a:latin typeface="Helvetica LT Std" pitchFamily="34" charset="0"/>
              </a:rPr>
              <a:t>scala</a:t>
            </a:r>
            <a:r>
              <a:rPr lang="en-GB" sz="1600" b="1" dirty="0">
                <a:latin typeface="Helvetica LT Std" pitchFamily="34" charset="0"/>
              </a:rPr>
              <a:t> tympani. The </a:t>
            </a:r>
            <a:r>
              <a:rPr lang="en-GB" sz="1600" b="1" dirty="0" err="1">
                <a:latin typeface="Helvetica LT Std" pitchFamily="34" charset="0"/>
              </a:rPr>
              <a:t>scala</a:t>
            </a:r>
            <a:r>
              <a:rPr lang="en-GB" sz="1600" b="1" dirty="0">
                <a:latin typeface="Helvetica LT Std" pitchFamily="34" charset="0"/>
              </a:rPr>
              <a:t> vestibule and the </a:t>
            </a:r>
            <a:r>
              <a:rPr lang="en-GB" sz="1600" b="1" dirty="0" err="1">
                <a:latin typeface="Helvetica LT Std" pitchFamily="34" charset="0"/>
              </a:rPr>
              <a:t>scala</a:t>
            </a:r>
            <a:r>
              <a:rPr lang="en-GB" sz="1600" b="1" dirty="0">
                <a:latin typeface="Helvetica LT Std" pitchFamily="34" charset="0"/>
              </a:rPr>
              <a:t> tympani contain perilymph (similar in composition to extracellular fluid) and the </a:t>
            </a:r>
            <a:r>
              <a:rPr lang="en-GB" sz="1600" b="1" dirty="0" err="1">
                <a:latin typeface="Helvetica LT Std" pitchFamily="34" charset="0"/>
              </a:rPr>
              <a:t>scala</a:t>
            </a:r>
            <a:r>
              <a:rPr lang="en-GB" sz="1600" b="1" dirty="0">
                <a:latin typeface="Helvetica LT Std" pitchFamily="34" charset="0"/>
              </a:rPr>
              <a:t> media contains </a:t>
            </a:r>
            <a:r>
              <a:rPr lang="en-GB" sz="1600" b="1" dirty="0" err="1">
                <a:latin typeface="Helvetica LT Std" pitchFamily="34" charset="0"/>
              </a:rPr>
              <a:t>endolymph</a:t>
            </a:r>
            <a:r>
              <a:rPr lang="en-GB" sz="1600" b="1" dirty="0">
                <a:latin typeface="Helvetica LT Std" pitchFamily="34" charset="0"/>
              </a:rPr>
              <a:t> (similar to intracellular fluid). </a:t>
            </a:r>
            <a:endParaRPr lang="en-IN" sz="1600" dirty="0">
              <a:latin typeface="Helvetica LT Std" pitchFamily="34" charset="0"/>
            </a:endParaRPr>
          </a:p>
        </p:txBody>
      </p:sp>
      <p:sp>
        <p:nvSpPr>
          <p:cNvPr id="7" name="Rounded Rectangle 6"/>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119</a:t>
            </a:r>
          </a:p>
        </p:txBody>
      </p:sp>
    </p:spTree>
    <p:extLst>
      <p:ext uri="{BB962C8B-B14F-4D97-AF65-F5344CB8AC3E}">
        <p14:creationId xmlns:p14="http://schemas.microsoft.com/office/powerpoint/2010/main" val="3871269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12</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7 Cell signalling</a:t>
            </a:r>
            <a:endParaRPr lang="en-US" sz="2500" b="1" i="1" dirty="0">
              <a:solidFill>
                <a:srgbClr val="C00000"/>
              </a:solidFill>
            </a:endParaRPr>
          </a:p>
        </p:txBody>
      </p:sp>
      <p:sp>
        <p:nvSpPr>
          <p:cNvPr id="5" name="Rectangle 4"/>
          <p:cNvSpPr/>
          <p:nvPr/>
        </p:nvSpPr>
        <p:spPr>
          <a:xfrm>
            <a:off x="463352" y="1057656"/>
            <a:ext cx="8299648" cy="5570756"/>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Cell signalling involves membrane receptors, ion channels, enzymes that generate or mobilize second messengers (signalling molecules), and protein kinases and phosphatases which phosphorylate and dephosphorylate target proteins respectively.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G-protein coupled receptors (GPCRs), the most numerous type, couple to </a:t>
            </a:r>
            <a:r>
              <a:rPr lang="en-GB" sz="1600" b="1" dirty="0" err="1">
                <a:latin typeface="Helvetica LT Std" pitchFamily="34" charset="0"/>
              </a:rPr>
              <a:t>heterotrimeric</a:t>
            </a:r>
            <a:r>
              <a:rPr lang="en-GB" sz="1600" b="1" dirty="0">
                <a:latin typeface="Helvetica LT Std" pitchFamily="34" charset="0"/>
              </a:rPr>
              <a:t> G-proteins consisting of an α sub-unit GTP-</a:t>
            </a:r>
            <a:r>
              <a:rPr lang="en-GB" sz="1600" b="1" dirty="0" err="1">
                <a:latin typeface="Helvetica LT Std" pitchFamily="34" charset="0"/>
              </a:rPr>
              <a:t>ase</a:t>
            </a:r>
            <a:r>
              <a:rPr lang="en-GB" sz="1600" b="1" dirty="0">
                <a:latin typeface="Helvetica LT Std" pitchFamily="34" charset="0"/>
              </a:rPr>
              <a:t> and </a:t>
            </a:r>
            <a:r>
              <a:rPr lang="en-GB" sz="1600" b="1" dirty="0">
                <a:latin typeface="Helvetica LT Std" pitchFamily="34" charset="0"/>
                <a:sym typeface="Symbol"/>
              </a:rPr>
              <a:t></a:t>
            </a:r>
            <a:r>
              <a:rPr lang="en-GB" sz="1600" b="1" dirty="0">
                <a:latin typeface="Helvetica LT Std" pitchFamily="34" charset="0"/>
              </a:rPr>
              <a:t> and γ sub-units. G</a:t>
            </a:r>
            <a:r>
              <a:rPr lang="en-GB" sz="1600" b="1" baseline="-25000" dirty="0">
                <a:latin typeface="Helvetica LT Std" pitchFamily="34" charset="0"/>
              </a:rPr>
              <a:t>αs</a:t>
            </a:r>
            <a:r>
              <a:rPr lang="en-GB" sz="1600" b="1" dirty="0">
                <a:latin typeface="Helvetica LT Std" pitchFamily="34" charset="0"/>
              </a:rPr>
              <a:t> stimulates and G</a:t>
            </a:r>
            <a:r>
              <a:rPr lang="en-GB" sz="1600" b="1" baseline="-25000" dirty="0">
                <a:latin typeface="Helvetica LT Std" pitchFamily="34" charset="0"/>
              </a:rPr>
              <a:t>α</a:t>
            </a:r>
            <a:r>
              <a:rPr lang="en-GB" sz="1600" b="1" baseline="-25000" dirty="0" err="1">
                <a:latin typeface="Helvetica LT Std" pitchFamily="34" charset="0"/>
              </a:rPr>
              <a:t>i</a:t>
            </a:r>
            <a:r>
              <a:rPr lang="en-GB" sz="1600" b="1" dirty="0">
                <a:latin typeface="Helvetica LT Std" pitchFamily="34" charset="0"/>
              </a:rPr>
              <a:t> inhibits </a:t>
            </a:r>
            <a:r>
              <a:rPr lang="en-GB" sz="1600" b="1" dirty="0" err="1">
                <a:latin typeface="Helvetica LT Std" pitchFamily="34" charset="0"/>
              </a:rPr>
              <a:t>adenylate</a:t>
            </a:r>
            <a:r>
              <a:rPr lang="en-GB" sz="1600" b="1" dirty="0">
                <a:latin typeface="Helvetica LT Std" pitchFamily="34" charset="0"/>
              </a:rPr>
              <a:t> cyclase, G</a:t>
            </a:r>
            <a:r>
              <a:rPr lang="en-GB" sz="1600" b="1" baseline="-25000" dirty="0">
                <a:latin typeface="Helvetica LT Std" pitchFamily="34" charset="0"/>
              </a:rPr>
              <a:t>αq</a:t>
            </a:r>
            <a:r>
              <a:rPr lang="en-GB" sz="1600" b="1" dirty="0">
                <a:latin typeface="Helvetica LT Std" pitchFamily="34" charset="0"/>
              </a:rPr>
              <a:t> activates phospholipase C</a:t>
            </a:r>
            <a:r>
              <a:rPr lang="en-GB" sz="1600" b="1" dirty="0">
                <a:latin typeface="Helvetica LT Std" pitchFamily="34" charset="0"/>
                <a:sym typeface="Symbol"/>
              </a:rPr>
              <a:t></a:t>
            </a:r>
            <a:r>
              <a:rPr lang="en-GB" sz="1600" b="1" dirty="0">
                <a:latin typeface="Helvetica LT Std" pitchFamily="34" charset="0"/>
              </a:rPr>
              <a:t> (PLC</a:t>
            </a:r>
            <a:r>
              <a:rPr lang="en-GB" sz="1600" b="1" dirty="0">
                <a:latin typeface="Helvetica LT Std" pitchFamily="34" charset="0"/>
                <a:sym typeface="Symbol"/>
              </a:rPr>
              <a:t></a:t>
            </a:r>
            <a:r>
              <a:rPr lang="en-GB" sz="1600" b="1" dirty="0">
                <a:latin typeface="Helvetica LT Std" pitchFamily="34" charset="0"/>
              </a:rPr>
              <a:t>), and G</a:t>
            </a:r>
            <a:r>
              <a:rPr lang="en-GB" sz="1600" b="1" baseline="-25000" dirty="0">
                <a:latin typeface="Helvetica LT Std" pitchFamily="34" charset="0"/>
              </a:rPr>
              <a:t>α12/13</a:t>
            </a:r>
            <a:r>
              <a:rPr lang="en-GB" sz="1600" b="1" dirty="0">
                <a:latin typeface="Helvetica LT Std" pitchFamily="34" charset="0"/>
              </a:rPr>
              <a:t> activates the </a:t>
            </a:r>
            <a:r>
              <a:rPr lang="en-GB" sz="1600" b="1" dirty="0" err="1">
                <a:latin typeface="Helvetica LT Std" pitchFamily="34" charset="0"/>
              </a:rPr>
              <a:t>RhoA</a:t>
            </a:r>
            <a:r>
              <a:rPr lang="en-GB" sz="1600" b="1" dirty="0">
                <a:latin typeface="Helvetica LT Std" pitchFamily="34" charset="0"/>
              </a:rPr>
              <a:t>/Rho kinase pathway.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PLC metabolizes membrane phospholipids to the second messengers inositol triphosphate (IP</a:t>
            </a:r>
            <a:r>
              <a:rPr lang="en-GB" sz="1600" b="1" baseline="-25000" dirty="0">
                <a:latin typeface="Helvetica LT Std" pitchFamily="34" charset="0"/>
              </a:rPr>
              <a:t>3</a:t>
            </a:r>
            <a:r>
              <a:rPr lang="en-GB" sz="1600" b="1" dirty="0">
                <a:latin typeface="Helvetica LT Std" pitchFamily="34" charset="0"/>
              </a:rPr>
              <a:t>) and </a:t>
            </a:r>
            <a:r>
              <a:rPr lang="en-GB" sz="1600" b="1" dirty="0" err="1">
                <a:latin typeface="Helvetica LT Std" pitchFamily="34" charset="0"/>
              </a:rPr>
              <a:t>diacylglycerol</a:t>
            </a:r>
            <a:r>
              <a:rPr lang="en-GB" sz="1600" b="1" dirty="0">
                <a:latin typeface="Helvetica LT Std" pitchFamily="34" charset="0"/>
              </a:rPr>
              <a:t> (DAG). IP</a:t>
            </a:r>
            <a:r>
              <a:rPr lang="en-GB" sz="1600" b="1" baseline="-25000" dirty="0">
                <a:latin typeface="Helvetica LT Std" pitchFamily="34" charset="0"/>
              </a:rPr>
              <a:t>3</a:t>
            </a:r>
            <a:r>
              <a:rPr lang="en-GB" sz="1600" b="1" dirty="0">
                <a:latin typeface="Helvetica LT Std" pitchFamily="34" charset="0"/>
              </a:rPr>
              <a:t> initiates Ca</a:t>
            </a:r>
            <a:r>
              <a:rPr lang="en-GB" sz="1600" b="1" baseline="30000" dirty="0">
                <a:latin typeface="Helvetica LT Std" pitchFamily="34" charset="0"/>
              </a:rPr>
              <a:t>2+</a:t>
            </a:r>
            <a:r>
              <a:rPr lang="en-GB" sz="1600" b="1" dirty="0">
                <a:latin typeface="Helvetica LT Std" pitchFamily="34" charset="0"/>
              </a:rPr>
              <a:t> release from endoplasmic reticulum stores, and DAG activates receptor operated channels and protein kinase C. Phospholipase A metabolizes membrane phospholipids to arachidonic acid, the substrate for the cyclooxygenase pathway and ultimately the generation of prostaglandins and </a:t>
            </a:r>
            <a:r>
              <a:rPr lang="en-GB" sz="1600" b="1" dirty="0" err="1">
                <a:latin typeface="Helvetica LT Std" pitchFamily="34" charset="0"/>
              </a:rPr>
              <a:t>lipoxygenase</a:t>
            </a:r>
            <a:r>
              <a:rPr lang="en-GB" sz="1600" b="1" dirty="0">
                <a:latin typeface="Helvetica LT Std" pitchFamily="34" charset="0"/>
              </a:rPr>
              <a:t> products.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Ca</a:t>
            </a:r>
            <a:r>
              <a:rPr lang="en-GB" sz="1600" b="1" baseline="30000" dirty="0">
                <a:latin typeface="Helvetica LT Std" pitchFamily="34" charset="0"/>
              </a:rPr>
              <a:t>2+</a:t>
            </a:r>
            <a:r>
              <a:rPr lang="en-GB" sz="1600" b="1" dirty="0">
                <a:latin typeface="Helvetica LT Std" pitchFamily="34" charset="0"/>
              </a:rPr>
              <a:t> is an important second messenger. An elevation in intracellular [Ca</a:t>
            </a:r>
            <a:r>
              <a:rPr lang="en-GB" sz="1600" b="1" baseline="30000" dirty="0">
                <a:latin typeface="Helvetica LT Std" pitchFamily="34" charset="0"/>
              </a:rPr>
              <a:t>2+</a:t>
            </a:r>
            <a:r>
              <a:rPr lang="en-GB" sz="1600" b="1" dirty="0">
                <a:latin typeface="Helvetica LT Std" pitchFamily="34" charset="0"/>
              </a:rPr>
              <a:t>] due to Ca</a:t>
            </a:r>
            <a:r>
              <a:rPr lang="en-GB" sz="1600" b="1" baseline="30000" dirty="0">
                <a:latin typeface="Helvetica LT Std" pitchFamily="34" charset="0"/>
              </a:rPr>
              <a:t>2+</a:t>
            </a:r>
            <a:r>
              <a:rPr lang="en-GB" sz="1600" b="1" dirty="0">
                <a:latin typeface="Helvetica LT Std" pitchFamily="34" charset="0"/>
              </a:rPr>
              <a:t> entry or release from intracellular stores activates muscle contraction, release of neurotransmitters, secretion of hormones and in some cases gene transcription. Removal of Ca</a:t>
            </a:r>
            <a:r>
              <a:rPr lang="en-GB" sz="1600" b="1" baseline="30000" dirty="0">
                <a:latin typeface="Helvetica LT Std" pitchFamily="34" charset="0"/>
              </a:rPr>
              <a:t>2+</a:t>
            </a:r>
            <a:r>
              <a:rPr lang="en-GB" sz="1600" b="1" dirty="0">
                <a:latin typeface="Helvetica LT Std" pitchFamily="34" charset="0"/>
              </a:rPr>
              <a:t> from the cytosol by Ca</a:t>
            </a:r>
            <a:r>
              <a:rPr lang="en-GB" sz="1600" b="1" baseline="30000" dirty="0">
                <a:latin typeface="Helvetica LT Std" pitchFamily="34" charset="0"/>
              </a:rPr>
              <a:t>2+</a:t>
            </a:r>
            <a:r>
              <a:rPr lang="en-GB" sz="1600" b="1" dirty="0">
                <a:latin typeface="Helvetica LT Std" pitchFamily="34" charset="0"/>
              </a:rPr>
              <a:t> transporters (e.g. SERCA) terminates the process. Ca</a:t>
            </a:r>
            <a:r>
              <a:rPr lang="en-GB" sz="1600" b="1" baseline="30000" dirty="0">
                <a:latin typeface="Helvetica LT Std" pitchFamily="34" charset="0"/>
              </a:rPr>
              <a:t>2+</a:t>
            </a:r>
            <a:r>
              <a:rPr lang="en-GB" sz="1600" b="1" dirty="0">
                <a:latin typeface="Helvetica LT Std" pitchFamily="34" charset="0"/>
              </a:rPr>
              <a:t> binds to </a:t>
            </a:r>
            <a:r>
              <a:rPr lang="en-GB" sz="1600" b="1" dirty="0" err="1">
                <a:latin typeface="Helvetica LT Std" pitchFamily="34" charset="0"/>
              </a:rPr>
              <a:t>calmodulin</a:t>
            </a:r>
            <a:r>
              <a:rPr lang="en-GB" sz="1600" b="1" dirty="0">
                <a:latin typeface="Helvetica LT Std" pitchFamily="34" charset="0"/>
              </a:rPr>
              <a:t> (4 to 1) to activate Ca</a:t>
            </a:r>
            <a:r>
              <a:rPr lang="en-GB" sz="1600" b="1" baseline="30000" dirty="0">
                <a:latin typeface="Helvetica LT Std" pitchFamily="34" charset="0"/>
              </a:rPr>
              <a:t>2+</a:t>
            </a:r>
            <a:r>
              <a:rPr lang="en-GB" sz="1600" b="1" dirty="0">
                <a:latin typeface="Helvetica LT Std" pitchFamily="34" charset="0"/>
              </a:rPr>
              <a:t> dependent protein kinases.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306768281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3352" y="533400"/>
            <a:ext cx="8299648" cy="3370153"/>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The hair cells of the vestibular system are found in the inner ear close to the cochlea in two </a:t>
            </a:r>
            <a:r>
              <a:rPr lang="en-GB" sz="1600" b="1" dirty="0" err="1">
                <a:latin typeface="Helvetica LT Std" pitchFamily="34" charset="0"/>
              </a:rPr>
              <a:t>otolith</a:t>
            </a:r>
            <a:r>
              <a:rPr lang="en-GB" sz="1600" b="1" dirty="0">
                <a:latin typeface="Helvetica LT Std" pitchFamily="34" charset="0"/>
              </a:rPr>
              <a:t> organs called the utricle and </a:t>
            </a:r>
            <a:r>
              <a:rPr lang="en-GB" sz="1600" b="1" dirty="0" err="1">
                <a:latin typeface="Helvetica LT Std" pitchFamily="34" charset="0"/>
              </a:rPr>
              <a:t>saccule</a:t>
            </a:r>
            <a:r>
              <a:rPr lang="en-GB" sz="1600" b="1" dirty="0">
                <a:latin typeface="Helvetica LT Std" pitchFamily="34" charset="0"/>
              </a:rPr>
              <a:t>, and in a structure called the ampulla found in the three </a:t>
            </a:r>
            <a:r>
              <a:rPr lang="en-GB" sz="1600" b="1" dirty="0" err="1">
                <a:latin typeface="Helvetica LT Std" pitchFamily="34" charset="0"/>
              </a:rPr>
              <a:t>semicircular</a:t>
            </a:r>
            <a:r>
              <a:rPr lang="en-GB" sz="1600" b="1" dirty="0">
                <a:latin typeface="Helvetica LT Std" pitchFamily="34" charset="0"/>
              </a:rPr>
              <a:t> canals. The </a:t>
            </a:r>
            <a:r>
              <a:rPr lang="en-GB" sz="1600" b="1" dirty="0" err="1">
                <a:latin typeface="Helvetica LT Std" pitchFamily="34" charset="0"/>
              </a:rPr>
              <a:t>otolith</a:t>
            </a:r>
            <a:r>
              <a:rPr lang="en-GB" sz="1600" b="1" dirty="0">
                <a:latin typeface="Helvetica LT Std" pitchFamily="34" charset="0"/>
              </a:rPr>
              <a:t> organs primarily detect linear motion and static head position, and the </a:t>
            </a:r>
            <a:r>
              <a:rPr lang="en-GB" sz="1600" b="1" dirty="0" err="1">
                <a:latin typeface="Helvetica LT Std" pitchFamily="34" charset="0"/>
              </a:rPr>
              <a:t>semicircular</a:t>
            </a:r>
            <a:r>
              <a:rPr lang="en-GB" sz="1600" b="1" dirty="0">
                <a:latin typeface="Helvetica LT Std" pitchFamily="34" charset="0"/>
              </a:rPr>
              <a:t> canals detect rotational movements of the head.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The auditory signals are relayed through a complex series of nuclei to the brain stem and the thalamus, eventually terminating in the primary auditory cortex in the temporal lobe of the cerebral cortex. The vestibular afferent fibres have their cell bodies in the vestibular ganglion and terminate in one of four vestibular nuclei in the medulla. They then project to a number of areas in the central nervous system, the spinal cord, thalamus, cerebellum and oculomotor nuclei, where they are involved in posture, gait and eye movement as well as projecting to the primary somatosensory cortex and the posterior parietal cortex. </a:t>
            </a:r>
            <a:endParaRPr lang="en-IN" sz="1600" dirty="0">
              <a:latin typeface="Helvetica LT Std" pitchFamily="34" charset="0"/>
            </a:endParaRPr>
          </a:p>
        </p:txBody>
      </p:sp>
      <p:sp>
        <p:nvSpPr>
          <p:cNvPr id="4" name="Rounded Rectangle 3"/>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120</a:t>
            </a:r>
          </a:p>
        </p:txBody>
      </p:sp>
    </p:spTree>
    <p:extLst>
      <p:ext uri="{BB962C8B-B14F-4D97-AF65-F5344CB8AC3E}">
        <p14:creationId xmlns:p14="http://schemas.microsoft.com/office/powerpoint/2010/main" val="404497573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62 Motor control and the cerebellum </a:t>
            </a:r>
            <a:endParaRPr lang="en-US" sz="2500" b="1" i="1" dirty="0">
              <a:solidFill>
                <a:srgbClr val="C00000"/>
              </a:solidFill>
            </a:endParaRPr>
          </a:p>
        </p:txBody>
      </p:sp>
      <p:sp>
        <p:nvSpPr>
          <p:cNvPr id="5" name="Rectangle 4"/>
          <p:cNvSpPr/>
          <p:nvPr/>
        </p:nvSpPr>
        <p:spPr>
          <a:xfrm>
            <a:off x="463352" y="1036320"/>
            <a:ext cx="8299648" cy="3847207"/>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Motor control is defined as the control of movements by the body. These movements can be both influenced and guided by the many sensory inputs that are received. They can also be triggered by the conscious need to move.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With respect to voluntary movement, the exact site from where an idea for movement is initiated is unknown, but it is thought to be in the areas of the cortex other than the primary sensory or primary motor cortices, namely the association cortex or possibly the basal ganglia.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motor cortex, via the lateral </a:t>
            </a:r>
            <a:r>
              <a:rPr lang="en-GB" sz="1600" b="1" dirty="0" err="1">
                <a:latin typeface="Helvetica LT Std" pitchFamily="34" charset="0"/>
              </a:rPr>
              <a:t>corticospinal</a:t>
            </a:r>
            <a:r>
              <a:rPr lang="en-GB" sz="1600" b="1" dirty="0">
                <a:latin typeface="Helvetica LT Std" pitchFamily="34" charset="0"/>
              </a:rPr>
              <a:t> and </a:t>
            </a:r>
            <a:r>
              <a:rPr lang="en-GB" sz="1600" b="1" dirty="0" err="1">
                <a:latin typeface="Helvetica LT Std" pitchFamily="34" charset="0"/>
              </a:rPr>
              <a:t>corticorubrospinal</a:t>
            </a:r>
            <a:r>
              <a:rPr lang="en-GB" sz="1600" b="1" dirty="0">
                <a:latin typeface="Helvetica LT Std" pitchFamily="34" charset="0"/>
              </a:rPr>
              <a:t> tracts, initiates the activity of the muscles. The upper motor neurones refer to those neurones that are wholly in the CNS motor pathways.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A large group of motor fibres (the </a:t>
            </a:r>
            <a:r>
              <a:rPr lang="en-GB" sz="1600" b="1" dirty="0" err="1">
                <a:latin typeface="Helvetica LT Std" pitchFamily="34" charset="0"/>
              </a:rPr>
              <a:t>corticospinal</a:t>
            </a:r>
            <a:r>
              <a:rPr lang="en-GB" sz="1600" b="1" dirty="0">
                <a:latin typeface="Helvetica LT Std" pitchFamily="34" charset="0"/>
              </a:rPr>
              <a:t> tract) descends directly from the cortex to the grey matter in the spinal cord but, as it passes through the brain stem, it divides in two.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
        <p:nvSpPr>
          <p:cNvPr id="7" name="Rounded Rectangle 6"/>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121</a:t>
            </a:r>
          </a:p>
        </p:txBody>
      </p:sp>
    </p:spTree>
    <p:extLst>
      <p:ext uri="{BB962C8B-B14F-4D97-AF65-F5344CB8AC3E}">
        <p14:creationId xmlns:p14="http://schemas.microsoft.com/office/powerpoint/2010/main" val="154499630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3352" y="533400"/>
            <a:ext cx="8299648" cy="3862596"/>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Eighty-five per cent of the fibres of the </a:t>
            </a:r>
            <a:r>
              <a:rPr lang="en-GB" sz="1600" b="1" dirty="0" err="1">
                <a:latin typeface="Helvetica LT Std" pitchFamily="34" charset="0"/>
              </a:rPr>
              <a:t>corticospinal</a:t>
            </a:r>
            <a:r>
              <a:rPr lang="en-GB" sz="1600" b="1" dirty="0">
                <a:latin typeface="Helvetica LT Std" pitchFamily="34" charset="0"/>
              </a:rPr>
              <a:t> tract cross over the midline (decussate) and descend as the lateral </a:t>
            </a:r>
            <a:r>
              <a:rPr lang="en-GB" sz="1600" b="1" dirty="0" err="1">
                <a:latin typeface="Helvetica LT Std" pitchFamily="34" charset="0"/>
              </a:rPr>
              <a:t>corticospinal</a:t>
            </a:r>
            <a:r>
              <a:rPr lang="en-GB" sz="1600" b="1" dirty="0">
                <a:latin typeface="Helvetica LT Std" pitchFamily="34" charset="0"/>
              </a:rPr>
              <a:t> tract, terminating directly on the α- and </a:t>
            </a:r>
            <a:r>
              <a:rPr lang="en-GB" sz="1600" b="1" dirty="0" err="1">
                <a:latin typeface="Helvetica LT Std" pitchFamily="34" charset="0"/>
              </a:rPr>
              <a:t>fusi</a:t>
            </a:r>
            <a:r>
              <a:rPr lang="en-GB" sz="1600" b="1" dirty="0">
                <a:latin typeface="Helvetica LT Std" pitchFamily="34" charset="0"/>
              </a:rPr>
              <a:t>-motor neurones, as well as on </a:t>
            </a:r>
            <a:r>
              <a:rPr lang="en-GB" sz="1600" b="1" dirty="0" err="1">
                <a:latin typeface="Helvetica LT Std" pitchFamily="34" charset="0"/>
              </a:rPr>
              <a:t>interneurones</a:t>
            </a:r>
            <a:r>
              <a:rPr lang="en-GB" sz="1600" b="1" dirty="0">
                <a:latin typeface="Helvetica LT Std" pitchFamily="34" charset="0"/>
              </a:rPr>
              <a:t> that can be either inhibitory or excitatory in nature. The other 15%, the anterior </a:t>
            </a:r>
            <a:r>
              <a:rPr lang="en-GB" sz="1600" b="1" dirty="0" err="1">
                <a:latin typeface="Helvetica LT Std" pitchFamily="34" charset="0"/>
              </a:rPr>
              <a:t>corticospinal</a:t>
            </a:r>
            <a:r>
              <a:rPr lang="en-GB" sz="1600" b="1" dirty="0">
                <a:latin typeface="Helvetica LT Std" pitchFamily="34" charset="0"/>
              </a:rPr>
              <a:t> tract, do not decussate and remain ipsilateral, eventually terminating in the upper thoracic spinal cord, and project bilaterally onto the motor neurones and </a:t>
            </a:r>
            <a:r>
              <a:rPr lang="en-GB" sz="1600" b="1" dirty="0" err="1">
                <a:latin typeface="Helvetica LT Std" pitchFamily="34" charset="0"/>
              </a:rPr>
              <a:t>interneurones</a:t>
            </a:r>
            <a:r>
              <a:rPr lang="en-GB" sz="1600" b="1" dirty="0">
                <a:latin typeface="Helvetica LT Std" pitchFamily="34" charset="0"/>
              </a:rPr>
              <a:t> that innervate the muscles of the upper trunk and neck.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The cerebellum is anatomically distinct from the rest of the brain and is connected to the brain stem by three thick strands of both afferent and efferent fibres called cerebellar peduncles. The primary function of the cerebellum is the coordination and learning of movements and it is made up of three functional and anatomical structures: the </a:t>
            </a:r>
            <a:r>
              <a:rPr lang="en-GB" sz="1600" b="1" dirty="0" err="1">
                <a:latin typeface="Helvetica LT Std" pitchFamily="34" charset="0"/>
              </a:rPr>
              <a:t>spinocerebellum</a:t>
            </a:r>
            <a:r>
              <a:rPr lang="en-GB" sz="1600" b="1" dirty="0">
                <a:latin typeface="Helvetica LT Std" pitchFamily="34" charset="0"/>
              </a:rPr>
              <a:t>, which is involved in the control of muscles and posture; the </a:t>
            </a:r>
            <a:r>
              <a:rPr lang="en-GB" sz="1600" b="1" dirty="0" err="1">
                <a:latin typeface="Helvetica LT Std" pitchFamily="34" charset="0"/>
              </a:rPr>
              <a:t>cerebrocerebellum</a:t>
            </a:r>
            <a:r>
              <a:rPr lang="en-GB" sz="1600" b="1" dirty="0">
                <a:latin typeface="Helvetica LT Std" pitchFamily="34" charset="0"/>
              </a:rPr>
              <a:t>, which is involved in the coordination and planning of limb movement; and the </a:t>
            </a:r>
            <a:r>
              <a:rPr lang="en-GB" sz="1600" b="1" dirty="0" err="1">
                <a:latin typeface="Helvetica LT Std" pitchFamily="34" charset="0"/>
              </a:rPr>
              <a:t>vestibulocerebellum</a:t>
            </a:r>
            <a:r>
              <a:rPr lang="en-GB" sz="1600" b="1" dirty="0">
                <a:latin typeface="Helvetica LT Std" pitchFamily="34" charset="0"/>
              </a:rPr>
              <a:t>, which is involved with posture and the control of eye movements.</a:t>
            </a:r>
            <a:endParaRPr lang="en-IN" sz="1600" dirty="0">
              <a:latin typeface="Helvetica LT Std" pitchFamily="34" charset="0"/>
            </a:endParaRPr>
          </a:p>
        </p:txBody>
      </p:sp>
      <p:sp>
        <p:nvSpPr>
          <p:cNvPr id="4" name="Rounded Rectangle 3"/>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122</a:t>
            </a:r>
          </a:p>
        </p:txBody>
      </p:sp>
    </p:spTree>
    <p:extLst>
      <p:ext uri="{BB962C8B-B14F-4D97-AF65-F5344CB8AC3E}">
        <p14:creationId xmlns:p14="http://schemas.microsoft.com/office/powerpoint/2010/main" val="405920249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63 Proprioception and reflexes</a:t>
            </a:r>
            <a:endParaRPr lang="en-US" sz="2500" b="1" i="1" dirty="0">
              <a:solidFill>
                <a:srgbClr val="C00000"/>
              </a:solidFill>
            </a:endParaRPr>
          </a:p>
        </p:txBody>
      </p:sp>
      <p:sp>
        <p:nvSpPr>
          <p:cNvPr id="5" name="Rectangle 4"/>
          <p:cNvSpPr/>
          <p:nvPr/>
        </p:nvSpPr>
        <p:spPr>
          <a:xfrm>
            <a:off x="463352" y="1036320"/>
            <a:ext cx="8299648" cy="475514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Proprioception is the ability to be aware of the orientation of our limbs with respect to one another, to perceive the movements of our joints and to accurately assess the amount of resistance or force that opposes the movement we make. The three qualities of this modality are position, movement and force.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receptors or proprioceptors that mediate proprioception are principally found in the joint capsules (i.e. joint receptors), muscles (muscle spindles) and tendons (Golgi tendon organs).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Joint receptors are mechanoreceptors that signal the position of the joint when the joint capsule is compressed or stretched. They also signal the direction and velocity of the movement. They are </a:t>
            </a:r>
            <a:r>
              <a:rPr lang="en-GB" sz="1600" b="1" dirty="0" err="1">
                <a:latin typeface="Helvetica LT Std" pitchFamily="34" charset="0"/>
              </a:rPr>
              <a:t>Ruffini</a:t>
            </a:r>
            <a:r>
              <a:rPr lang="en-GB" sz="1600" b="1" dirty="0">
                <a:latin typeface="Helvetica LT Std" pitchFamily="34" charset="0"/>
              </a:rPr>
              <a:t>-type (slowly adapting) stretch receptors.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Each muscle contains a small number of small muscle fibres called </a:t>
            </a:r>
            <a:r>
              <a:rPr lang="en-GB" sz="1600" b="1" dirty="0" err="1">
                <a:latin typeface="Helvetica LT Std" pitchFamily="34" charset="0"/>
              </a:rPr>
              <a:t>intrafusal</a:t>
            </a:r>
            <a:r>
              <a:rPr lang="en-GB" sz="1600" b="1" dirty="0">
                <a:latin typeface="Helvetica LT Std" pitchFamily="34" charset="0"/>
              </a:rPr>
              <a:t> muscle fibres that are thinner and shorter than the ordinary </a:t>
            </a:r>
            <a:r>
              <a:rPr lang="en-GB" sz="1600" b="1" dirty="0" err="1">
                <a:latin typeface="Helvetica LT Std" pitchFamily="34" charset="0"/>
              </a:rPr>
              <a:t>extrafusal</a:t>
            </a:r>
            <a:r>
              <a:rPr lang="en-GB" sz="1600" b="1" dirty="0">
                <a:latin typeface="Helvetica LT Std" pitchFamily="34" charset="0"/>
              </a:rPr>
              <a:t> muscle fibres. Several </a:t>
            </a:r>
            <a:r>
              <a:rPr lang="en-GB" sz="1600" b="1" dirty="0" err="1">
                <a:latin typeface="Helvetica LT Std" pitchFamily="34" charset="0"/>
              </a:rPr>
              <a:t>intrafusal</a:t>
            </a:r>
            <a:r>
              <a:rPr lang="en-GB" sz="1600" b="1" dirty="0">
                <a:latin typeface="Helvetica LT Std" pitchFamily="34" charset="0"/>
              </a:rPr>
              <a:t> muscle fibres are grouped together and encased in a connective tissue capsule, and contain specialized nerve endings that act as a receptor responding to stretch of the main muscle fibres. These so-called muscle spindles lie in parallel to the </a:t>
            </a:r>
            <a:r>
              <a:rPr lang="en-GB" sz="1600" b="1" dirty="0" err="1">
                <a:latin typeface="Helvetica LT Std" pitchFamily="34" charset="0"/>
              </a:rPr>
              <a:t>extrafusal</a:t>
            </a:r>
            <a:r>
              <a:rPr lang="en-GB" sz="1600" b="1" dirty="0">
                <a:latin typeface="Helvetica LT Std" pitchFamily="34" charset="0"/>
              </a:rPr>
              <a:t> muscle fibres and effectively measure length changes in the muscle. </a:t>
            </a:r>
            <a:endParaRPr lang="en-IN" sz="1600" dirty="0">
              <a:latin typeface="Helvetica LT Std" pitchFamily="34" charset="0"/>
            </a:endParaRPr>
          </a:p>
        </p:txBody>
      </p:sp>
      <p:sp>
        <p:nvSpPr>
          <p:cNvPr id="7" name="Rounded Rectangle 6"/>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123</a:t>
            </a:r>
          </a:p>
        </p:txBody>
      </p:sp>
    </p:spTree>
    <p:extLst>
      <p:ext uri="{BB962C8B-B14F-4D97-AF65-F5344CB8AC3E}">
        <p14:creationId xmlns:p14="http://schemas.microsoft.com/office/powerpoint/2010/main" val="254163233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3352" y="533400"/>
            <a:ext cx="8299648" cy="3123932"/>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The Golgi tendon organs are also stretch receptors but are found in the muscle tendons. They are in series with the </a:t>
            </a:r>
            <a:r>
              <a:rPr lang="en-GB" sz="1600" b="1" dirty="0" err="1">
                <a:latin typeface="Helvetica LT Std" pitchFamily="34" charset="0"/>
              </a:rPr>
              <a:t>extrafusal</a:t>
            </a:r>
            <a:r>
              <a:rPr lang="en-GB" sz="1600" b="1" dirty="0">
                <a:latin typeface="Helvetica LT Std" pitchFamily="34" charset="0"/>
              </a:rPr>
              <a:t> muscle fibres and respond to tension in the muscle as a whole. They can respond both when the muscle contracts and when the muscle is stretched.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Joint receptors are most likely involved with mediating the sense of position and movement of the joint. The most likely detectors of force sensation are the muscle spindles and Golgi tendon organs. Stimulation of the muscle spindles leads to a monosynaptic stretch reflex involving excitation of the homonymous α-motor neurones and a reciprocal inhibition of the heteronymous α-motor neurone. Stimulation of the Golgi tendon organs leads to a polysynaptic protective reflex in which there is inhibition of the homonymous α-motor neurone and excitation of the heteronymous α-motor neurone.</a:t>
            </a:r>
            <a:endParaRPr lang="en-IN" sz="1600" dirty="0">
              <a:latin typeface="Helvetica LT Std" pitchFamily="34" charset="0"/>
            </a:endParaRPr>
          </a:p>
        </p:txBody>
      </p:sp>
      <p:sp>
        <p:nvSpPr>
          <p:cNvPr id="4" name="Rounded Rectangle 3"/>
          <p:cNvSpPr/>
          <p:nvPr/>
        </p:nvSpPr>
        <p:spPr>
          <a:xfrm>
            <a:off x="8458200" y="0"/>
            <a:ext cx="685800"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124</a:t>
            </a:r>
          </a:p>
        </p:txBody>
      </p:sp>
    </p:spTree>
    <p:extLst>
      <p:ext uri="{BB962C8B-B14F-4D97-AF65-F5344CB8AC3E}">
        <p14:creationId xmlns:p14="http://schemas.microsoft.com/office/powerpoint/2010/main" val="1198375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13</a:t>
            </a:r>
          </a:p>
        </p:txBody>
      </p:sp>
      <p:sp>
        <p:nvSpPr>
          <p:cNvPr id="7" name="Rectangle 6"/>
          <p:cNvSpPr/>
          <p:nvPr/>
        </p:nvSpPr>
        <p:spPr>
          <a:xfrm>
            <a:off x="463352" y="533400"/>
            <a:ext cx="8299648" cy="418576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err="1">
                <a:latin typeface="Helvetica LT Std" pitchFamily="34" charset="0"/>
              </a:rPr>
              <a:t>Adenylate</a:t>
            </a:r>
            <a:r>
              <a:rPr lang="en-GB" sz="1600" b="1" dirty="0">
                <a:latin typeface="Helvetica LT Std" pitchFamily="34" charset="0"/>
              </a:rPr>
              <a:t> cyclase generates cyclic adenosine monophosphate (</a:t>
            </a:r>
            <a:r>
              <a:rPr lang="en-GB" sz="1600" b="1" dirty="0" err="1">
                <a:latin typeface="Helvetica LT Std" pitchFamily="34" charset="0"/>
              </a:rPr>
              <a:t>cAMP</a:t>
            </a:r>
            <a:r>
              <a:rPr lang="en-GB" sz="1600" b="1" dirty="0">
                <a:latin typeface="Helvetica LT Std" pitchFamily="34" charset="0"/>
              </a:rPr>
              <a:t>), guanine cyclase, which is activated by nitric oxide, generates cyclic guanine monophosphate (cGMP). </a:t>
            </a:r>
            <a:r>
              <a:rPr lang="en-GB" sz="1600" b="1" dirty="0" err="1">
                <a:latin typeface="Helvetica LT Std" pitchFamily="34" charset="0"/>
              </a:rPr>
              <a:t>cAMP</a:t>
            </a:r>
            <a:r>
              <a:rPr lang="en-GB" sz="1600" b="1" dirty="0">
                <a:latin typeface="Helvetica LT Std" pitchFamily="34" charset="0"/>
              </a:rPr>
              <a:t> and cGMP activate their respective protein kinases PKA and PKG, which have multiple targets including ion channels and transporters (e.g. promoting smooth muscle relaxation); </a:t>
            </a:r>
            <a:r>
              <a:rPr lang="en-GB" sz="1600" b="1" dirty="0" err="1">
                <a:latin typeface="Helvetica LT Std" pitchFamily="34" charset="0"/>
              </a:rPr>
              <a:t>cAMP</a:t>
            </a:r>
            <a:r>
              <a:rPr lang="en-GB" sz="1600" b="1" dirty="0">
                <a:latin typeface="Helvetica LT Std" pitchFamily="34" charset="0"/>
              </a:rPr>
              <a:t> activates the transcription factor CREB.</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Receptor tyrosine kinases are activated by growth factors, cytokines and some hormones, </a:t>
            </a:r>
            <a:r>
              <a:rPr lang="en-GB" sz="1600" b="1" dirty="0">
                <a:latin typeface="Helvetica LT Std" pitchFamily="34" charset="0"/>
              </a:rPr>
              <a:t>and</a:t>
            </a:r>
            <a:r>
              <a:rPr lang="en-GB" sz="1600" b="1" dirty="0">
                <a:latin typeface="Helvetica LT Std" pitchFamily="34" charset="0"/>
              </a:rPr>
              <a:t> then dimerize and </a:t>
            </a:r>
            <a:r>
              <a:rPr lang="en-GB" sz="1600" b="1" dirty="0" err="1">
                <a:latin typeface="Helvetica LT Std" pitchFamily="34" charset="0"/>
              </a:rPr>
              <a:t>transphosphorylate</a:t>
            </a:r>
            <a:r>
              <a:rPr lang="en-GB" sz="1600" b="1" dirty="0">
                <a:latin typeface="Helvetica LT Std" pitchFamily="34" charset="0"/>
              </a:rPr>
              <a:t> tyrosine residues on their cytoplasmic regions. This promotes binding of SH2 and </a:t>
            </a:r>
            <a:r>
              <a:rPr lang="en-GB" sz="1600" b="1" dirty="0" err="1">
                <a:latin typeface="Helvetica LT Std" pitchFamily="34" charset="0"/>
              </a:rPr>
              <a:t>phosphotyrosine</a:t>
            </a:r>
            <a:r>
              <a:rPr lang="en-GB" sz="1600" b="1" dirty="0">
                <a:latin typeface="Helvetica LT Std" pitchFamily="34" charset="0"/>
              </a:rPr>
              <a:t> binding proteins which initiate signalling through three main pathways, PI3 kinase-</a:t>
            </a:r>
            <a:r>
              <a:rPr lang="en-GB" sz="1600" b="1" dirty="0" err="1">
                <a:latin typeface="Helvetica LT Std" pitchFamily="34" charset="0"/>
              </a:rPr>
              <a:t>Akt</a:t>
            </a:r>
            <a:r>
              <a:rPr lang="en-GB" sz="1600" b="1" dirty="0">
                <a:latin typeface="Helvetica LT Std" pitchFamily="34" charset="0"/>
              </a:rPr>
              <a:t>, </a:t>
            </a:r>
            <a:r>
              <a:rPr lang="en-GB" sz="1600" b="1" dirty="0" err="1">
                <a:latin typeface="Helvetica LT Std" pitchFamily="34" charset="0"/>
              </a:rPr>
              <a:t>Ras</a:t>
            </a:r>
            <a:r>
              <a:rPr lang="en-GB" sz="1600" b="1" dirty="0">
                <a:latin typeface="Helvetica LT Std" pitchFamily="34" charset="0"/>
              </a:rPr>
              <a:t>-MAP kinase, and JAK/STAT. They primarily effect gene transcription. Non-receptor tyrosine kinases act as molecular switches.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Threonine/serine kinases include PKA, PKG, PKC and myosin light chain kinase, and phosphorylate threonine or serine residues on target proteins. PKC has three classes, conventional (activated by DAG and Ca</a:t>
            </a:r>
            <a:r>
              <a:rPr lang="en-GB" sz="1600" b="1" baseline="30000" dirty="0">
                <a:latin typeface="Helvetica LT Std" pitchFamily="34" charset="0"/>
              </a:rPr>
              <a:t>2+</a:t>
            </a:r>
            <a:r>
              <a:rPr lang="en-GB" sz="1600" b="1" dirty="0">
                <a:latin typeface="Helvetica LT Std" pitchFamily="34" charset="0"/>
              </a:rPr>
              <a:t>), novel (activated by DAG), and atypical (activated by neither Ca</a:t>
            </a:r>
            <a:r>
              <a:rPr lang="en-GB" sz="1600" b="1" baseline="30000" dirty="0">
                <a:latin typeface="Helvetica LT Std" pitchFamily="34" charset="0"/>
              </a:rPr>
              <a:t>2+</a:t>
            </a:r>
            <a:r>
              <a:rPr lang="en-GB" sz="1600" b="1" dirty="0">
                <a:latin typeface="Helvetica LT Std" pitchFamily="34" charset="0"/>
              </a:rPr>
              <a:t> nor DAG).</a:t>
            </a:r>
            <a:endParaRPr lang="en-IN" sz="1600" dirty="0">
              <a:solidFill>
                <a:prstClr val="black"/>
              </a:solidFill>
              <a:latin typeface="Helvetica LT Std" pitchFamily="34" charset="0"/>
            </a:endParaRPr>
          </a:p>
        </p:txBody>
      </p:sp>
    </p:spTree>
    <p:extLst>
      <p:ext uri="{BB962C8B-B14F-4D97-AF65-F5344CB8AC3E}">
        <p14:creationId xmlns:p14="http://schemas.microsoft.com/office/powerpoint/2010/main" val="3477581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14</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8 The autonomic nervous system</a:t>
            </a:r>
            <a:endParaRPr lang="en-US" sz="2500" b="1" i="1" dirty="0">
              <a:solidFill>
                <a:srgbClr val="C00000"/>
              </a:solidFill>
            </a:endParaRPr>
          </a:p>
        </p:txBody>
      </p:sp>
      <p:sp>
        <p:nvSpPr>
          <p:cNvPr id="5" name="Rectangle 4"/>
          <p:cNvSpPr/>
          <p:nvPr/>
        </p:nvSpPr>
        <p:spPr>
          <a:xfrm>
            <a:off x="463352" y="1057656"/>
            <a:ext cx="8299648" cy="5247590"/>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autonomic nervous system (ANS) mediates homeostatic reflexes (e.g. control of blood pressure) and involuntary control of most organs. It is divided into sympathetic and parasympathetic systems, which work in concert and are often antagonistic in effect.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ANS preganglionic neurones originate in the central nervous system and synapse with non-myelinated postganglionic neurones in peripheral ganglia; they release acetylcholine in the synapse, which acts on cholinergic nicotinic receptors on the postganglionic fibre.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Parasympathetic peripheral ganglia are generally close to or within their target, whereas sympathetic peripheral ganglia are in chains beside the vertebral column, or in diffuse visceral plexuses of the abdomen and pelvis. Sympathetic preganglionic neurones directly innervate the adrenal medulla.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Sympathetic postganglionic neurones release the catecholamine noradrenaline (norepinephrine) and the adrenal medulla both noradrenaline and adrenaline (epinephrine). These act on α and </a:t>
            </a:r>
            <a:r>
              <a:rPr lang="en-GB" sz="1600" b="1" dirty="0">
                <a:latin typeface="Helvetica LT Std" pitchFamily="34" charset="0"/>
                <a:sym typeface="Symbol"/>
              </a:rPr>
              <a:t></a:t>
            </a:r>
            <a:r>
              <a:rPr lang="en-GB" sz="1600" b="1" dirty="0">
                <a:latin typeface="Helvetica LT Std" pitchFamily="34" charset="0"/>
              </a:rPr>
              <a:t> adrenergic receptors, which are further divided into subtypes. α1 receptors are linked to </a:t>
            </a:r>
            <a:r>
              <a:rPr lang="en-GB" sz="1600" b="1" dirty="0" err="1">
                <a:latin typeface="Helvetica LT Std" pitchFamily="34" charset="0"/>
              </a:rPr>
              <a:t>Gq</a:t>
            </a:r>
            <a:r>
              <a:rPr lang="en-GB" sz="1600" b="1" dirty="0">
                <a:latin typeface="Helvetica LT Std" pitchFamily="34" charset="0"/>
              </a:rPr>
              <a:t>-proteins and are associated with smooth muscle contraction. </a:t>
            </a:r>
            <a:r>
              <a:rPr lang="en-GB" sz="1600" b="1" dirty="0">
                <a:latin typeface="Helvetica LT Std" pitchFamily="34" charset="0"/>
                <a:sym typeface="Symbol"/>
              </a:rPr>
              <a:t></a:t>
            </a:r>
            <a:r>
              <a:rPr lang="en-GB" sz="1600" b="1" dirty="0">
                <a:latin typeface="Helvetica LT Std" pitchFamily="34" charset="0"/>
              </a:rPr>
              <a:t>-receptors are linked to </a:t>
            </a:r>
            <a:r>
              <a:rPr lang="en-GB" sz="1600" b="1" dirty="0" err="1">
                <a:latin typeface="Helvetica LT Std" pitchFamily="34" charset="0"/>
              </a:rPr>
              <a:t>Gs</a:t>
            </a:r>
            <a:r>
              <a:rPr lang="en-GB" sz="1600" b="1" dirty="0">
                <a:latin typeface="Helvetica LT Std" pitchFamily="34" charset="0"/>
              </a:rPr>
              <a:t>-protein and activate adenylyl cyclase to make </a:t>
            </a:r>
            <a:r>
              <a:rPr lang="en-GB" sz="1600" b="1" dirty="0" err="1">
                <a:latin typeface="Helvetica LT Std" pitchFamily="34" charset="0"/>
              </a:rPr>
              <a:t>cAMP</a:t>
            </a:r>
            <a:r>
              <a:rPr lang="en-GB" sz="1600" b="1" dirty="0">
                <a:latin typeface="Helvetica LT Std" pitchFamily="34" charset="0"/>
              </a:rPr>
              <a:t>; this causes relaxation of smooth muscle, but increases heart rate and force. A few sympathetic neurones release acetylcholine at the effector. </a:t>
            </a:r>
            <a:endParaRPr lang="en-IN" sz="1600" dirty="0">
              <a:latin typeface="Helvetica LT Std" pitchFamily="34" charset="0"/>
            </a:endParaRPr>
          </a:p>
        </p:txBody>
      </p:sp>
    </p:spTree>
    <p:extLst>
      <p:ext uri="{BB962C8B-B14F-4D97-AF65-F5344CB8AC3E}">
        <p14:creationId xmlns:p14="http://schemas.microsoft.com/office/powerpoint/2010/main" val="1946283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15</a:t>
            </a:r>
          </a:p>
        </p:txBody>
      </p:sp>
      <p:sp>
        <p:nvSpPr>
          <p:cNvPr id="7" name="Rectangle 6"/>
          <p:cNvSpPr/>
          <p:nvPr/>
        </p:nvSpPr>
        <p:spPr>
          <a:xfrm>
            <a:off x="463352" y="533400"/>
            <a:ext cx="8299648" cy="238526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Parasympathetic postganglionic neurones release acetylcholine, which acts on cholinergic muscarinic receptors to cause glandular secretion, and contraction or relaxation in some smooth muscles, though not most blood vessels.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Action potentials reaching nerve endings induce influx of Ca</a:t>
            </a:r>
            <a:r>
              <a:rPr lang="en-GB" sz="1600" b="1" baseline="30000" dirty="0">
                <a:latin typeface="Helvetica LT Std" pitchFamily="34" charset="0"/>
              </a:rPr>
              <a:t>2+</a:t>
            </a:r>
            <a:r>
              <a:rPr lang="en-GB" sz="1600" b="1" dirty="0">
                <a:latin typeface="Helvetica LT Std" pitchFamily="34" charset="0"/>
              </a:rPr>
              <a:t> which causes release of neurotransmitters from vesicles, which bind to receptors in the synapse or tissue. Acetylcholine is broken down by cholinesterase; noradrenaline is recycled into the neurone by uptake-1, and may be metabolized by monoamine oxidase (MAO). </a:t>
            </a:r>
            <a:r>
              <a:rPr lang="en-GB" sz="1600" b="1" dirty="0" err="1">
                <a:latin typeface="Helvetica LT Std" pitchFamily="34" charset="0"/>
              </a:rPr>
              <a:t>Catecholamines</a:t>
            </a:r>
            <a:r>
              <a:rPr lang="en-GB" sz="1600" b="1" dirty="0">
                <a:latin typeface="Helvetica LT Std" pitchFamily="34" charset="0"/>
              </a:rPr>
              <a:t> in the blood are metabolized by catechol-O-methyl </a:t>
            </a:r>
            <a:r>
              <a:rPr lang="en-GB" sz="1600" b="1" dirty="0" err="1">
                <a:latin typeface="Helvetica LT Std" pitchFamily="34" charset="0"/>
              </a:rPr>
              <a:t>transferase</a:t>
            </a:r>
            <a:r>
              <a:rPr lang="en-GB" sz="1600" b="1" dirty="0">
                <a:latin typeface="Helvetica LT Std" pitchFamily="34" charset="0"/>
              </a:rPr>
              <a:t> (COMT) and MAO.</a:t>
            </a:r>
            <a:endParaRPr lang="en-IN" sz="1600" dirty="0">
              <a:latin typeface="Helvetica LT Std" pitchFamily="34" charset="0"/>
            </a:endParaRPr>
          </a:p>
        </p:txBody>
      </p:sp>
    </p:spTree>
    <p:extLst>
      <p:ext uri="{BB962C8B-B14F-4D97-AF65-F5344CB8AC3E}">
        <p14:creationId xmlns:p14="http://schemas.microsoft.com/office/powerpoint/2010/main" val="2172205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16</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9 Blood</a:t>
            </a:r>
            <a:endParaRPr lang="en-US" sz="2500" b="1" i="1" dirty="0">
              <a:solidFill>
                <a:srgbClr val="C00000"/>
              </a:solidFill>
            </a:endParaRPr>
          </a:p>
        </p:txBody>
      </p:sp>
      <p:sp>
        <p:nvSpPr>
          <p:cNvPr id="5" name="Rectangle 4"/>
          <p:cNvSpPr/>
          <p:nvPr/>
        </p:nvSpPr>
        <p:spPr>
          <a:xfrm>
            <a:off x="463352" y="1057656"/>
            <a:ext cx="8299648" cy="5078313"/>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Plasma proteins include albumin (the most prevalent), α-, </a:t>
            </a:r>
            <a:r>
              <a:rPr lang="en-GB" sz="1600" b="1" dirty="0">
                <a:latin typeface="Helvetica LT Std" pitchFamily="34" charset="0"/>
                <a:sym typeface="Symbol"/>
              </a:rPr>
              <a:t></a:t>
            </a:r>
            <a:r>
              <a:rPr lang="en-GB" sz="1600" b="1" dirty="0">
                <a:latin typeface="Helvetica LT Std" pitchFamily="34" charset="0"/>
              </a:rPr>
              <a:t>- and γ-globulins and fibrinogen. All but γ-globulins are synthesized by the liver. Plasma proteins exert the oncotic pressure that determines fluid transport across capillary walls, act as buffers, bind and transport hormones and minerals, and are components of the haemostasis and immune systems.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Red cells (erythrocytes) have no nucleus, contain haemoglobin and live for ~120 days. They are formed by erythropoiesis from stem cells in the red bone marrow of the adult, and liver and spleen of the </a:t>
            </a:r>
            <a:r>
              <a:rPr lang="en-GB" sz="1600" b="1" dirty="0" err="1">
                <a:latin typeface="Helvetica LT Std" pitchFamily="34" charset="0"/>
              </a:rPr>
              <a:t>fetus</a:t>
            </a:r>
            <a:r>
              <a:rPr lang="en-GB" sz="1600" b="1" dirty="0">
                <a:latin typeface="Helvetica LT Std" pitchFamily="34" charset="0"/>
              </a:rPr>
              <a:t>. Erythropoiesis is stimulated by erythropoietin, released from the kidney in response to hypoxia, and requires iron, folate and vitamin B</a:t>
            </a:r>
            <a:r>
              <a:rPr lang="en-GB" sz="1600" b="1" baseline="-25000" dirty="0">
                <a:latin typeface="Helvetica LT Std" pitchFamily="34" charset="0"/>
              </a:rPr>
              <a:t>12</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Aging or damaged red cells are destroyed in the liver and spleen by macrophages. Haem is converted to </a:t>
            </a:r>
            <a:r>
              <a:rPr lang="en-GB" sz="1600" b="1" dirty="0" err="1">
                <a:latin typeface="Helvetica LT Std" pitchFamily="34" charset="0"/>
              </a:rPr>
              <a:t>biliverdin</a:t>
            </a:r>
            <a:r>
              <a:rPr lang="en-GB" sz="1600" b="1" dirty="0">
                <a:latin typeface="Helvetica LT Std" pitchFamily="34" charset="0"/>
              </a:rPr>
              <a:t> and bilirubin. Iron is recycled via transferrin or stored in ferritin.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Anaemia is an inadequate amount of red cells or haemoglobin, and can be caused by blood loss or insufficient iron, folate or vitamin B</a:t>
            </a:r>
            <a:r>
              <a:rPr lang="en-GB" sz="1600" b="1" baseline="-25000" dirty="0">
                <a:latin typeface="Helvetica LT Std" pitchFamily="34" charset="0"/>
              </a:rPr>
              <a:t>12</a:t>
            </a:r>
            <a:r>
              <a:rPr lang="en-GB" sz="1600" b="1" dirty="0">
                <a:latin typeface="Helvetica LT Std" pitchFamily="34" charset="0"/>
              </a:rPr>
              <a:t>. Abnormalities of haemoglobin also cause anaemia.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Antigens on the surface of red cells form the basis of blood groups. The presence of specific plasma antibodies causes agglutination and haemolysis. The most important blood groups are the ABO and Rhesus systems.  </a:t>
            </a:r>
            <a:endParaRPr lang="en-IN" sz="1600" dirty="0">
              <a:latin typeface="Helvetica LT Std" pitchFamily="34" charset="0"/>
            </a:endParaRPr>
          </a:p>
        </p:txBody>
      </p:sp>
    </p:spTree>
    <p:extLst>
      <p:ext uri="{BB962C8B-B14F-4D97-AF65-F5344CB8AC3E}">
        <p14:creationId xmlns:p14="http://schemas.microsoft.com/office/powerpoint/2010/main" val="340897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17</a:t>
            </a:r>
          </a:p>
        </p:txBody>
      </p:sp>
      <p:sp>
        <p:nvSpPr>
          <p:cNvPr id="7" name="Rectangle 6"/>
          <p:cNvSpPr/>
          <p:nvPr/>
        </p:nvSpPr>
        <p:spPr>
          <a:xfrm>
            <a:off x="463352" y="533400"/>
            <a:ext cx="8299648" cy="1815882"/>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6"/>
            </a:pPr>
            <a:r>
              <a:rPr lang="en-GB" sz="1600" b="1" dirty="0">
                <a:latin typeface="Helvetica LT Std" pitchFamily="34" charset="0"/>
              </a:rPr>
              <a:t>White cells are derived from stem cells in the bone marrow, and are a vital component of the immune system. Granulocytes (neutrophils, eosinophils and basophils) mature in the bone marrow, </a:t>
            </a:r>
            <a:r>
              <a:rPr lang="en-GB" sz="1600" b="1" dirty="0" err="1">
                <a:latin typeface="Helvetica LT Std" pitchFamily="34" charset="0"/>
              </a:rPr>
              <a:t>phagocytose</a:t>
            </a:r>
            <a:r>
              <a:rPr lang="en-GB" sz="1600" b="1" dirty="0">
                <a:latin typeface="Helvetica LT Std" pitchFamily="34" charset="0"/>
              </a:rPr>
              <a:t> pathogens and release mediators and cytotoxic materials. Lymphocytes include B cells which make antibodies, T</a:t>
            </a:r>
            <a:r>
              <a:rPr lang="en-GB" sz="1600" b="1" baseline="-25000" dirty="0">
                <a:latin typeface="Helvetica LT Std" pitchFamily="34" charset="0"/>
              </a:rPr>
              <a:t>H</a:t>
            </a:r>
            <a:r>
              <a:rPr lang="en-GB" sz="1600" b="1" dirty="0">
                <a:latin typeface="Helvetica LT Std" pitchFamily="34" charset="0"/>
              </a:rPr>
              <a:t> cells which coordinate the immune response, and natural killer (NK) cells which kill infected cells. Monocytes migrate to tissue to become phagocytic macrophages.</a:t>
            </a:r>
            <a:endParaRPr lang="en-IN" sz="1600" dirty="0">
              <a:latin typeface="Helvetica LT Std" pitchFamily="34" charset="0"/>
            </a:endParaRPr>
          </a:p>
        </p:txBody>
      </p:sp>
    </p:spTree>
    <p:extLst>
      <p:ext uri="{BB962C8B-B14F-4D97-AF65-F5344CB8AC3E}">
        <p14:creationId xmlns:p14="http://schemas.microsoft.com/office/powerpoint/2010/main" val="2772734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18</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10 Platelets and haemostasis</a:t>
            </a:r>
            <a:endParaRPr lang="en-US" sz="2500" b="1" i="1" dirty="0">
              <a:solidFill>
                <a:srgbClr val="C00000"/>
              </a:solidFill>
            </a:endParaRPr>
          </a:p>
        </p:txBody>
      </p:sp>
      <p:sp>
        <p:nvSpPr>
          <p:cNvPr id="5" name="Rectangle 4"/>
          <p:cNvSpPr/>
          <p:nvPr/>
        </p:nvSpPr>
        <p:spPr>
          <a:xfrm>
            <a:off x="463352" y="1057656"/>
            <a:ext cx="8299648" cy="4262705"/>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Platelets are not cells but fragments of megakaryocytes produced by the bone marrow. They contain dense granules containing serotonin (5-HT), ADP and other mediators. They change shape and form pseudopodia on activation.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Primary haemostasis initially involves vasoconstriction in response to vascular damage which limits blood loss, and subsequent platelet adhesion to the damaged area and activation due to exposure of </a:t>
            </a:r>
            <a:r>
              <a:rPr lang="en-GB" sz="1600" b="1" dirty="0" err="1">
                <a:latin typeface="Helvetica LT Std" pitchFamily="34" charset="0"/>
              </a:rPr>
              <a:t>subendothelial</a:t>
            </a:r>
            <a:r>
              <a:rPr lang="en-GB" sz="1600" b="1" dirty="0">
                <a:latin typeface="Helvetica LT Std" pitchFamily="34" charset="0"/>
              </a:rPr>
              <a:t> matrix.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Platelet activation stimulates production of thromboxane A</a:t>
            </a:r>
            <a:r>
              <a:rPr lang="en-GB" sz="1600" b="1" baseline="-25000" dirty="0">
                <a:latin typeface="Helvetica LT Std" pitchFamily="34" charset="0"/>
              </a:rPr>
              <a:t>2</a:t>
            </a:r>
            <a:r>
              <a:rPr lang="en-GB" sz="1600" b="1" dirty="0">
                <a:latin typeface="Helvetica LT Std" pitchFamily="34" charset="0"/>
              </a:rPr>
              <a:t> (TXA</a:t>
            </a:r>
            <a:r>
              <a:rPr lang="en-GB" sz="1600" b="1" baseline="-25000" dirty="0">
                <a:latin typeface="Helvetica LT Std" pitchFamily="34" charset="0"/>
              </a:rPr>
              <a:t>2</a:t>
            </a:r>
            <a:r>
              <a:rPr lang="en-GB" sz="1600" b="1" dirty="0">
                <a:latin typeface="Helvetica LT Std" pitchFamily="34" charset="0"/>
              </a:rPr>
              <a:t>) by cyclooxygenase (COX), and consequent release of dense granules. Aggregation of platelets is stimulated by ADP via P2Y</a:t>
            </a:r>
            <a:r>
              <a:rPr lang="en-GB" sz="1600" b="1" baseline="-25000" dirty="0">
                <a:latin typeface="Helvetica LT Std" pitchFamily="34" charset="0"/>
              </a:rPr>
              <a:t>12</a:t>
            </a:r>
            <a:r>
              <a:rPr lang="en-GB" sz="1600" b="1" dirty="0">
                <a:latin typeface="Helvetica LT Std" pitchFamily="34" charset="0"/>
              </a:rPr>
              <a:t> receptors, and involves activation of </a:t>
            </a:r>
            <a:r>
              <a:rPr lang="en-GB" sz="1600" b="1" dirty="0" err="1">
                <a:latin typeface="Helvetica LT Std" pitchFamily="34" charset="0"/>
              </a:rPr>
              <a:t>GPIIb</a:t>
            </a:r>
            <a:r>
              <a:rPr lang="en-GB" sz="1600" b="1" dirty="0">
                <a:latin typeface="Helvetica LT Std" pitchFamily="34" charset="0"/>
              </a:rPr>
              <a:t>/</a:t>
            </a:r>
            <a:r>
              <a:rPr lang="en-GB" sz="1600" b="1" dirty="0" err="1">
                <a:latin typeface="Helvetica LT Std" pitchFamily="34" charset="0"/>
              </a:rPr>
              <a:t>IIa</a:t>
            </a:r>
            <a:r>
              <a:rPr lang="en-GB" sz="1600" b="1" dirty="0">
                <a:latin typeface="Helvetica LT Std" pitchFamily="34" charset="0"/>
              </a:rPr>
              <a:t> receptors which bind fibrinogen, which sticks the platelets together. TXA</a:t>
            </a:r>
            <a:r>
              <a:rPr lang="en-GB" sz="1600" b="1" baseline="-25000" dirty="0">
                <a:latin typeface="Helvetica LT Std" pitchFamily="34" charset="0"/>
              </a:rPr>
              <a:t>2</a:t>
            </a:r>
            <a:r>
              <a:rPr lang="en-GB" sz="1600" b="1" dirty="0">
                <a:latin typeface="Helvetica LT Std" pitchFamily="34" charset="0"/>
              </a:rPr>
              <a:t> and 5-HT contribute to the vasoconstriction.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Clotting is initiated by exposure of tissue factor-bearing cells to plasma clotting factors, leading to activation of factor </a:t>
            </a:r>
            <a:r>
              <a:rPr lang="en-GB" sz="1600" b="1" dirty="0" err="1">
                <a:latin typeface="Helvetica LT Std" pitchFamily="34" charset="0"/>
              </a:rPr>
              <a:t>Xa</a:t>
            </a:r>
            <a:r>
              <a:rPr lang="en-GB" sz="1600" b="1" dirty="0">
                <a:latin typeface="Helvetica LT Std" pitchFamily="34" charset="0"/>
              </a:rPr>
              <a:t> and formation of small amounts of thrombin. This activates the amplification and propagation phases by forming </a:t>
            </a:r>
            <a:r>
              <a:rPr lang="en-GB" sz="1600" b="1" dirty="0" err="1">
                <a:latin typeface="Helvetica LT Std" pitchFamily="34" charset="0"/>
              </a:rPr>
              <a:t>tenase</a:t>
            </a:r>
            <a:r>
              <a:rPr lang="en-GB" sz="1600" b="1" dirty="0">
                <a:latin typeface="Helvetica LT Std" pitchFamily="34" charset="0"/>
              </a:rPr>
              <a:t> and </a:t>
            </a:r>
            <a:r>
              <a:rPr lang="en-GB" sz="1600" b="1" dirty="0" err="1">
                <a:latin typeface="Helvetica LT Std" pitchFamily="34" charset="0"/>
              </a:rPr>
              <a:t>prothrombinase</a:t>
            </a:r>
            <a:r>
              <a:rPr lang="en-GB" sz="1600" b="1" dirty="0">
                <a:latin typeface="Helvetica LT Std" pitchFamily="34" charset="0"/>
              </a:rPr>
              <a:t> on the surface of platelets, leading to a massive thrombin burst that cleaves fibrinogen to fibrin. </a:t>
            </a:r>
            <a:endParaRPr lang="en-IN" sz="1600" dirty="0">
              <a:latin typeface="Helvetica LT Std" pitchFamily="34" charset="0"/>
            </a:endParaRPr>
          </a:p>
        </p:txBody>
      </p:sp>
    </p:spTree>
    <p:extLst>
      <p:ext uri="{BB962C8B-B14F-4D97-AF65-F5344CB8AC3E}">
        <p14:creationId xmlns:p14="http://schemas.microsoft.com/office/powerpoint/2010/main" val="3247633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19</a:t>
            </a:r>
          </a:p>
        </p:txBody>
      </p:sp>
      <p:sp>
        <p:nvSpPr>
          <p:cNvPr id="7" name="Rectangle 6"/>
          <p:cNvSpPr/>
          <p:nvPr/>
        </p:nvSpPr>
        <p:spPr>
          <a:xfrm>
            <a:off x="463352" y="533400"/>
            <a:ext cx="8299648" cy="1154162"/>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Fibrin monomers spontaneously polymerize and then are cross-linked by factor </a:t>
            </a:r>
            <a:r>
              <a:rPr lang="en-GB" sz="1600" b="1" dirty="0" err="1">
                <a:latin typeface="Helvetica LT Std" pitchFamily="34" charset="0"/>
              </a:rPr>
              <a:t>XIIIa</a:t>
            </a:r>
            <a:r>
              <a:rPr lang="en-GB" sz="1600" b="1" dirty="0">
                <a:latin typeface="Helvetica LT Std" pitchFamily="34" charset="0"/>
              </a:rPr>
              <a:t>, which is activated by thrombin.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Fibrin is broken down by plasmin, which is activated by tissue plasminogen activator (</a:t>
            </a:r>
            <a:r>
              <a:rPr lang="en-GB" sz="1600" b="1" dirty="0" err="1">
                <a:latin typeface="Helvetica LT Std" pitchFamily="34" charset="0"/>
              </a:rPr>
              <a:t>tPA</a:t>
            </a:r>
            <a:r>
              <a:rPr lang="en-GB" sz="1600" b="1" dirty="0">
                <a:latin typeface="Helvetica LT Std" pitchFamily="34" charset="0"/>
              </a:rPr>
              <a:t>) when bound to fibrin. </a:t>
            </a:r>
            <a:endParaRPr lang="en-IN" sz="1600" dirty="0">
              <a:latin typeface="Helvetica LT Std" pitchFamily="34" charset="0"/>
            </a:endParaRPr>
          </a:p>
        </p:txBody>
      </p:sp>
    </p:spTree>
    <p:extLst>
      <p:ext uri="{BB962C8B-B14F-4D97-AF65-F5344CB8AC3E}">
        <p14:creationId xmlns:p14="http://schemas.microsoft.com/office/powerpoint/2010/main" val="1285272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460248"/>
            <a:ext cx="8645624" cy="511176"/>
          </a:xfrm>
        </p:spPr>
        <p:txBody>
          <a:bodyPr>
            <a:normAutofit/>
          </a:bodyPr>
          <a:lstStyle/>
          <a:p>
            <a:r>
              <a:rPr lang="en-GB" sz="2500" b="1" dirty="0">
                <a:solidFill>
                  <a:srgbClr val="C00000"/>
                </a:solidFill>
                <a:latin typeface="Helvetica LT Std" pitchFamily="34" charset="0"/>
              </a:rPr>
              <a:t>1 Homeostasis and the physiology of proteins</a:t>
            </a:r>
            <a:endParaRPr lang="en-US" sz="2500" b="1" i="1" dirty="0">
              <a:solidFill>
                <a:srgbClr val="C00000"/>
              </a:solidFill>
              <a:latin typeface="Helvetica LT Std" pitchFamily="34" charset="0"/>
            </a:endParaRPr>
          </a:p>
        </p:txBody>
      </p:sp>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2</a:t>
            </a:r>
          </a:p>
        </p:txBody>
      </p:sp>
      <p:sp>
        <p:nvSpPr>
          <p:cNvPr id="2" name="Rectangle 1"/>
          <p:cNvSpPr/>
          <p:nvPr/>
        </p:nvSpPr>
        <p:spPr>
          <a:xfrm>
            <a:off x="463352" y="1057656"/>
            <a:ext cx="8299648" cy="4416594"/>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Homeostasis is the ability of physiological systems to maintain conditions within the body in a relatively constant state of equilibrium. </a:t>
            </a:r>
            <a:endParaRPr lang="en-IN" sz="1600" b="1"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Each cell in the body benefits from homeostasis, and in turn each cell contributes its share towards the maintenance of homeostasis. </a:t>
            </a:r>
            <a:endParaRPr lang="en-IN" sz="1600" b="1"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most common type of regulation of physiological variables is by negative feedback. </a:t>
            </a:r>
            <a:endParaRPr lang="en-IN" sz="1600" b="1"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A negative feedback system comprises: detectors, comparators and effectors. </a:t>
            </a:r>
            <a:endParaRPr lang="en-IN" sz="1600" b="1"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Some physiological responses use positive feedback, causing rapid amplification to a maximum response or an endpoint (i.e. acts like a switch), but this requires a mechanism to break the feedback loop (i.e. an off switch); examples include action potentials and hormonal control of childbirth. </a:t>
            </a:r>
            <a:endParaRPr lang="en-IN" sz="1600" b="1"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Normal functioning of proteins is essential for life and usually requires binding of proteins to other molecules. The shape of proteins is essential for the binding to occur and small changes in the environment surrounding proteins can modify the shape of proteins. Homeostatic mechanisms prevent such changes from arising in normal circumstances.</a:t>
            </a:r>
            <a:endParaRPr lang="en-IN" sz="1600" b="1" dirty="0">
              <a:latin typeface="Helvetica LT Std" pitchFamily="34" charset="0"/>
            </a:endParaRPr>
          </a:p>
        </p:txBody>
      </p:sp>
    </p:spTree>
    <p:extLst>
      <p:ext uri="{BB962C8B-B14F-4D97-AF65-F5344CB8AC3E}">
        <p14:creationId xmlns:p14="http://schemas.microsoft.com/office/powerpoint/2010/main" val="441611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20</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11 Defence: inflammation and immunity</a:t>
            </a:r>
            <a:endParaRPr lang="en-US" sz="2500" b="1" i="1" dirty="0">
              <a:solidFill>
                <a:srgbClr val="C00000"/>
              </a:solidFill>
            </a:endParaRPr>
          </a:p>
        </p:txBody>
      </p:sp>
      <p:sp>
        <p:nvSpPr>
          <p:cNvPr id="5" name="Rectangle 4"/>
          <p:cNvSpPr/>
          <p:nvPr/>
        </p:nvSpPr>
        <p:spPr>
          <a:xfrm>
            <a:off x="463352" y="1057656"/>
            <a:ext cx="8299648" cy="5078313"/>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Physical defence against pathogens is provided by the skin, and epithelia of the gut and airways. Pathogens that evade these are targeted by the immune system.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innate immune system is immediate but non-specific. Invading pathogens activate tissue phagocytes (e.g. macrophages), which release cytokines that attract circulating neutrophils to the tissue (chemotaxis). Release of inflammatory mediators causes pain by stimulating </a:t>
            </a:r>
            <a:r>
              <a:rPr lang="en-GB" sz="1600" b="1" dirty="0" err="1">
                <a:latin typeface="Helvetica LT Std" pitchFamily="34" charset="0"/>
              </a:rPr>
              <a:t>nocioceptors</a:t>
            </a:r>
            <a:r>
              <a:rPr lang="en-GB" sz="1600" b="1" dirty="0">
                <a:latin typeface="Helvetica LT Std" pitchFamily="34" charset="0"/>
              </a:rPr>
              <a:t>, heat and redness due to vasodilation, and swelling due to increased endothelial permeability and fluid extravasation (oedema).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Complement is a cascade of plasma proteins that opsonizes (facilitates phagocytosis) and kills pathogens, activates phagocytes and induces inflammation. Complement is activated by pathogen proteins and antibodies which have tagged a pathogen.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Adaptive immunity encompasses humoral and cell-based immunity. It takes days to become effective and depends on antibodies, which are made by lymphocytes. Antibodies neutralize toxins, prevent attachment of pathogens, target, opsonize or agglutinate antigens for phagocytosis or complement, and act as antigen receptors on lymphocytes.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1118463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21</a:t>
            </a:r>
          </a:p>
        </p:txBody>
      </p:sp>
      <p:sp>
        <p:nvSpPr>
          <p:cNvPr id="7" name="Rectangle 6"/>
          <p:cNvSpPr/>
          <p:nvPr/>
        </p:nvSpPr>
        <p:spPr>
          <a:xfrm>
            <a:off x="463352" y="533400"/>
            <a:ext cx="8299648" cy="3616375"/>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Humoral immunity: B lymphocytes activate when their antigen receptors recognize a surface antigen. They undergo clonal expansion before transforming into plasma cells which generate large amounts of antibody to that antigen. If the antigen is a protein, B cells present it in a complex with MHC II to T helper (T</a:t>
            </a:r>
            <a:r>
              <a:rPr lang="en-GB" sz="1600" b="1" baseline="-25000" dirty="0">
                <a:latin typeface="Helvetica LT Std" pitchFamily="34" charset="0"/>
              </a:rPr>
              <a:t>H</a:t>
            </a:r>
            <a:r>
              <a:rPr lang="en-GB" sz="1600" b="1" dirty="0">
                <a:latin typeface="Helvetica LT Std" pitchFamily="34" charset="0"/>
              </a:rPr>
              <a:t>) cells, which release cytokines that strongly potentiate B cell performance.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Cell-based immunity is directed towards antigens within cells. MHC I is present on all cells and displays cytosolic antigens (e.g. viral proteins). Cytotoxic TC lymphocytes kill infected cells on recognizing the MHC I–antigen complex. MHC II is only found on antigen-presenting cells (APCs; dendritic cells, macrophages), and displays antigens contained within vesicles (e.g. that have been </a:t>
            </a:r>
            <a:r>
              <a:rPr lang="en-GB" sz="1600" b="1" dirty="0" err="1">
                <a:latin typeface="Helvetica LT Std" pitchFamily="34" charset="0"/>
              </a:rPr>
              <a:t>phagocytosed</a:t>
            </a:r>
            <a:r>
              <a:rPr lang="en-GB" sz="1600" b="1" dirty="0">
                <a:latin typeface="Helvetica LT Std" pitchFamily="34" charset="0"/>
              </a:rPr>
              <a:t>). APCs present the antigen–MHC II complex to T</a:t>
            </a:r>
            <a:r>
              <a:rPr lang="en-GB" sz="1600" b="1" baseline="-25000" dirty="0">
                <a:latin typeface="Helvetica LT Std" pitchFamily="34" charset="0"/>
              </a:rPr>
              <a:t>H</a:t>
            </a:r>
            <a:r>
              <a:rPr lang="en-GB" sz="1600" b="1" dirty="0">
                <a:latin typeface="Helvetica LT Std" pitchFamily="34" charset="0"/>
              </a:rPr>
              <a:t> cells, which undergo clonal expansion and release cytokines that stimulate B cells and regulate the activity of many other immune cells.</a:t>
            </a:r>
            <a:endParaRPr lang="en-IN" sz="1600" dirty="0">
              <a:solidFill>
                <a:prstClr val="black"/>
              </a:solidFill>
              <a:latin typeface="Helvetica LT Std" pitchFamily="34" charset="0"/>
            </a:endParaRPr>
          </a:p>
        </p:txBody>
      </p:sp>
    </p:spTree>
    <p:extLst>
      <p:ext uri="{BB962C8B-B14F-4D97-AF65-F5344CB8AC3E}">
        <p14:creationId xmlns:p14="http://schemas.microsoft.com/office/powerpoint/2010/main" val="1515778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22</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12 Principles of diffusion and flow </a:t>
            </a:r>
            <a:endParaRPr lang="en-US" sz="2500" b="1" i="1" dirty="0">
              <a:solidFill>
                <a:srgbClr val="C00000"/>
              </a:solidFill>
            </a:endParaRPr>
          </a:p>
        </p:txBody>
      </p:sp>
      <p:sp>
        <p:nvSpPr>
          <p:cNvPr id="5" name="Rectangle 4"/>
          <p:cNvSpPr/>
          <p:nvPr/>
        </p:nvSpPr>
        <p:spPr>
          <a:xfrm>
            <a:off x="463352" y="1057656"/>
            <a:ext cx="8299648" cy="409342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Materials are carried by bulk flow in blood or air, and by passive diffusion down a concentration gradient. Diffusion is only sufficient over small distances.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Flow through a tube is dependent on the pressure difference across it (P1 – P2) and the resistance to flow (R): Flow = (P1 – P2)/R (analogous to Ohm’s law).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Resistance to flow depends on length and radius of the tube and viscosity of the fluid. This relationship is described by </a:t>
            </a:r>
            <a:r>
              <a:rPr lang="en-GB" sz="1600" b="1" dirty="0" err="1">
                <a:latin typeface="Helvetica LT Std" pitchFamily="34" charset="0"/>
              </a:rPr>
              <a:t>Poiseuille’s</a:t>
            </a:r>
            <a:r>
              <a:rPr lang="en-GB" sz="1600" b="1" dirty="0">
                <a:latin typeface="Helvetica LT Std" pitchFamily="34" charset="0"/>
              </a:rPr>
              <a:t> law, which provides the important principle that flow </a:t>
            </a:r>
            <a:r>
              <a:rPr lang="en-GB" sz="1600" b="1" dirty="0">
                <a:latin typeface="Helvetica LT Std" pitchFamily="34" charset="0"/>
                <a:sym typeface="Symbol"/>
              </a:rPr>
              <a:t></a:t>
            </a:r>
            <a:r>
              <a:rPr lang="en-GB" sz="1600" b="1" dirty="0">
                <a:latin typeface="Helvetica LT Std" pitchFamily="34" charset="0"/>
              </a:rPr>
              <a:t> (radius)</a:t>
            </a:r>
            <a:r>
              <a:rPr lang="en-GB" sz="1600" b="1" baseline="30000" dirty="0">
                <a:latin typeface="Helvetica LT Std" pitchFamily="34" charset="0"/>
              </a:rPr>
              <a:t>4</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Drag on the fluid from the tube wall creates a velocity gradient with maximum flow at the centre; this is laminar flow. Blood cells accumulate in the centre where there is maximum flow (axial streaming), effectively reducing blood viscosity (the </a:t>
            </a:r>
            <a:r>
              <a:rPr lang="en-GB" sz="1600" b="1" dirty="0" err="1">
                <a:latin typeface="Helvetica LT Std" pitchFamily="34" charset="0"/>
              </a:rPr>
              <a:t>Fåhraeus</a:t>
            </a:r>
            <a:r>
              <a:rPr lang="en-GB" sz="1600" b="1" dirty="0">
                <a:latin typeface="Helvetica LT Std" pitchFamily="34" charset="0"/>
              </a:rPr>
              <a:t>–</a:t>
            </a:r>
            <a:r>
              <a:rPr lang="en-GB" sz="1600" b="1" dirty="0" err="1">
                <a:latin typeface="Helvetica LT Std" pitchFamily="34" charset="0"/>
              </a:rPr>
              <a:t>Lindqvist</a:t>
            </a:r>
            <a:r>
              <a:rPr lang="en-GB" sz="1600" b="1" dirty="0">
                <a:latin typeface="Helvetica LT Std" pitchFamily="34" charset="0"/>
              </a:rPr>
              <a:t> effect).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High fluid velocity and/or large diameter tubes leads to turbulence and loss of laminar flow, greatly increasing resistance. Turbulence causes the sound of cardiac murmurs and wheezing in asthma when blood and air velocity is greatly increased.  </a:t>
            </a:r>
            <a:endParaRPr lang="en-IN" sz="1600" dirty="0">
              <a:latin typeface="Helvetica LT Std" pitchFamily="34" charset="0"/>
            </a:endParaRPr>
          </a:p>
        </p:txBody>
      </p:sp>
    </p:spTree>
    <p:extLst>
      <p:ext uri="{BB962C8B-B14F-4D97-AF65-F5344CB8AC3E}">
        <p14:creationId xmlns:p14="http://schemas.microsoft.com/office/powerpoint/2010/main" val="1548732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23</a:t>
            </a:r>
          </a:p>
        </p:txBody>
      </p:sp>
      <p:sp>
        <p:nvSpPr>
          <p:cNvPr id="7" name="Rectangle 6"/>
          <p:cNvSpPr/>
          <p:nvPr/>
        </p:nvSpPr>
        <p:spPr>
          <a:xfrm>
            <a:off x="463352" y="533400"/>
            <a:ext cx="8299648" cy="1323439"/>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6"/>
            </a:pPr>
            <a:r>
              <a:rPr lang="en-GB" sz="1600" b="1" dirty="0">
                <a:latin typeface="Helvetica LT Std" pitchFamily="34" charset="0"/>
              </a:rPr>
              <a:t>Pressure in a flexible tube or sphere stretches the walls and increases wall tension, as described by Laplace’s law: P = (tension </a:t>
            </a:r>
            <a:r>
              <a:rPr lang="en-GB" sz="1600" b="1" dirty="0" smtClean="0">
                <a:latin typeface="Helvetica LT Std" pitchFamily="34" charset="0"/>
              </a:rPr>
              <a:t>× </a:t>
            </a:r>
            <a:r>
              <a:rPr lang="en-GB" sz="1600" b="1" dirty="0">
                <a:latin typeface="Helvetica LT Std" pitchFamily="34" charset="0"/>
              </a:rPr>
              <a:t>wall thickness)/radius. This also shows that increasing radius will reduce pressure, so a large bubble has a smaller pressure than a small bubble, and will collapse into it. This would occur in alveoli if there was no surfactant.</a:t>
            </a:r>
            <a:endParaRPr lang="en-IN" sz="1600" dirty="0">
              <a:latin typeface="Helvetica LT Std" pitchFamily="34" charset="0"/>
            </a:endParaRPr>
          </a:p>
        </p:txBody>
      </p:sp>
    </p:spTree>
    <p:extLst>
      <p:ext uri="{BB962C8B-B14F-4D97-AF65-F5344CB8AC3E}">
        <p14:creationId xmlns:p14="http://schemas.microsoft.com/office/powerpoint/2010/main" val="35920715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24</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13 Thermoregulation</a:t>
            </a:r>
            <a:endParaRPr lang="en-US" sz="2500" b="1" i="1" dirty="0">
              <a:solidFill>
                <a:srgbClr val="C00000"/>
              </a:solidFill>
            </a:endParaRPr>
          </a:p>
        </p:txBody>
      </p:sp>
      <p:sp>
        <p:nvSpPr>
          <p:cNvPr id="5" name="Rectangle 4"/>
          <p:cNvSpPr/>
          <p:nvPr/>
        </p:nvSpPr>
        <p:spPr>
          <a:xfrm>
            <a:off x="463352" y="1057656"/>
            <a:ext cx="8299648" cy="475514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Thermoregulation maintains core temperature (T</a:t>
            </a:r>
            <a:r>
              <a:rPr lang="en-US" sz="1600" b="1" baseline="-25000" dirty="0">
                <a:latin typeface="Helvetica LT Std" pitchFamily="34" charset="0"/>
              </a:rPr>
              <a:t>C</a:t>
            </a:r>
            <a:r>
              <a:rPr lang="en-US" sz="1600" b="1" dirty="0">
                <a:latin typeface="Helvetica LT Std" pitchFamily="34" charset="0"/>
              </a:rPr>
              <a:t>) around the major organs. The size of the core varies with external conditions. </a:t>
            </a:r>
            <a:r>
              <a:rPr lang="en-GB" sz="1600" b="1" dirty="0">
                <a:latin typeface="Helvetica LT Std" pitchFamily="34" charset="0"/>
              </a:rPr>
              <a:t>Heat is lost by radiation, convection, conduction and evaporation from the skin, the major thermoregulatory organ. As heat loss is a function of surface area but generation is a function of mass, size strongly affects the ability to lose or retain heat.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Thermoregulation is primarily controlled by the hypothalamus. The </a:t>
            </a:r>
            <a:r>
              <a:rPr lang="en-GB" sz="1600" b="1" dirty="0" err="1">
                <a:latin typeface="Helvetica LT Std" pitchFamily="34" charset="0"/>
              </a:rPr>
              <a:t>preoptic</a:t>
            </a:r>
            <a:r>
              <a:rPr lang="en-GB" sz="1600" b="1" dirty="0">
                <a:latin typeface="Helvetica LT Std" pitchFamily="34" charset="0"/>
              </a:rPr>
              <a:t> region contains mostly heat-sensitive </a:t>
            </a:r>
            <a:r>
              <a:rPr lang="en-GB" sz="1600" b="1" dirty="0" err="1">
                <a:latin typeface="Helvetica LT Std" pitchFamily="34" charset="0"/>
              </a:rPr>
              <a:t>thermoreceptors</a:t>
            </a:r>
            <a:r>
              <a:rPr lang="en-GB" sz="1600" b="1" dirty="0">
                <a:latin typeface="Helvetica LT Std" pitchFamily="34" charset="0"/>
              </a:rPr>
              <a:t> that sense T</a:t>
            </a:r>
            <a:r>
              <a:rPr lang="en-GB" sz="1600" b="1" baseline="-25000" dirty="0">
                <a:latin typeface="Helvetica LT Std" pitchFamily="34" charset="0"/>
              </a:rPr>
              <a:t>C</a:t>
            </a:r>
            <a:r>
              <a:rPr lang="en-GB" sz="1600" b="1" dirty="0">
                <a:latin typeface="Helvetica LT Std" pitchFamily="34" charset="0"/>
              </a:rPr>
              <a:t>, coordinates other areas, and compares T</a:t>
            </a:r>
            <a:r>
              <a:rPr lang="en-GB" sz="1600" b="1" baseline="-25000" dirty="0">
                <a:latin typeface="Helvetica LT Std" pitchFamily="34" charset="0"/>
              </a:rPr>
              <a:t>C</a:t>
            </a:r>
            <a:r>
              <a:rPr lang="en-GB" sz="1600" b="1" dirty="0">
                <a:latin typeface="Helvetica LT Std" pitchFamily="34" charset="0"/>
              </a:rPr>
              <a:t> with the set point. The anterior and posterior hypothalamus control heat dissipation and retention/generation respectively. Skin, spinal cord and deep body </a:t>
            </a:r>
            <a:r>
              <a:rPr lang="en-GB" sz="1600" b="1" dirty="0" err="1">
                <a:latin typeface="Helvetica LT Std" pitchFamily="34" charset="0"/>
              </a:rPr>
              <a:t>thermoreceptors</a:t>
            </a:r>
            <a:r>
              <a:rPr lang="en-GB" sz="1600" b="1" dirty="0">
                <a:latin typeface="Helvetica LT Std" pitchFamily="34" charset="0"/>
              </a:rPr>
              <a:t> are mostly cold sensitive. In fever, </a:t>
            </a:r>
            <a:r>
              <a:rPr lang="en-GB" sz="1600" b="1" dirty="0" err="1">
                <a:latin typeface="Helvetica LT Std" pitchFamily="34" charset="0"/>
              </a:rPr>
              <a:t>pyrogens</a:t>
            </a:r>
            <a:r>
              <a:rPr lang="en-GB" sz="1600" b="1" dirty="0">
                <a:latin typeface="Helvetica LT Std" pitchFamily="34" charset="0"/>
              </a:rPr>
              <a:t> (e.g. IL-1) increase the set point via PGE</a:t>
            </a:r>
            <a:r>
              <a:rPr lang="en-GB" sz="1600" b="1" baseline="-25000" dirty="0">
                <a:latin typeface="Helvetica LT Std" pitchFamily="34" charset="0"/>
              </a:rPr>
              <a:t>2</a:t>
            </a:r>
            <a:r>
              <a:rPr lang="en-GB" sz="1600" b="1" dirty="0">
                <a:latin typeface="Helvetica LT Std" pitchFamily="34" charset="0"/>
              </a:rPr>
              <a:t>.</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Venous plexuses in the skin maximize heat transfer. In hands, feet and face arteriovenous anastomoses can vastly increase skin blood flow and heat loss. Blood flow is controlled by sympathetic adrenergic vasoconstrictor nerves, with some local effects. In the </a:t>
            </a:r>
            <a:r>
              <a:rPr lang="en-GB" sz="1600" b="1" dirty="0" err="1">
                <a:latin typeface="Helvetica LT Std" pitchFamily="34" charset="0"/>
              </a:rPr>
              <a:t>thermoneutral</a:t>
            </a:r>
            <a:r>
              <a:rPr lang="en-GB" sz="1600" b="1" dirty="0">
                <a:latin typeface="Helvetica LT Std" pitchFamily="34" charset="0"/>
              </a:rPr>
              <a:t> zone T</a:t>
            </a:r>
            <a:r>
              <a:rPr lang="en-GB" sz="1600" b="1" baseline="-25000" dirty="0">
                <a:latin typeface="Helvetica LT Std" pitchFamily="34" charset="0"/>
              </a:rPr>
              <a:t>C</a:t>
            </a:r>
            <a:r>
              <a:rPr lang="en-GB" sz="1600" b="1" dirty="0">
                <a:latin typeface="Helvetica LT Std" pitchFamily="34" charset="0"/>
              </a:rPr>
              <a:t> is controlled entirely via altering skin blood flow.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39351763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25</a:t>
            </a:r>
          </a:p>
        </p:txBody>
      </p:sp>
      <p:sp>
        <p:nvSpPr>
          <p:cNvPr id="7" name="Rectangle 6"/>
          <p:cNvSpPr/>
          <p:nvPr/>
        </p:nvSpPr>
        <p:spPr>
          <a:xfrm>
            <a:off x="463352" y="533400"/>
            <a:ext cx="8299648" cy="3370153"/>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When T</a:t>
            </a:r>
            <a:r>
              <a:rPr lang="en-GB" sz="1600" b="1" baseline="-25000" dirty="0">
                <a:latin typeface="Helvetica LT Std" pitchFamily="34" charset="0"/>
              </a:rPr>
              <a:t>C</a:t>
            </a:r>
            <a:r>
              <a:rPr lang="en-GB" sz="1600" b="1" dirty="0">
                <a:latin typeface="Helvetica LT Std" pitchFamily="34" charset="0"/>
              </a:rPr>
              <a:t> falls below the shivering threshold, motor neurones from the posterior hypothalamus initiate shivering. When T</a:t>
            </a:r>
            <a:r>
              <a:rPr lang="en-GB" sz="1600" b="1" baseline="-25000" dirty="0">
                <a:latin typeface="Helvetica LT Std" pitchFamily="34" charset="0"/>
              </a:rPr>
              <a:t>C</a:t>
            </a:r>
            <a:r>
              <a:rPr lang="en-US" sz="1600" b="1" dirty="0">
                <a:latin typeface="Helvetica LT Std" pitchFamily="34" charset="0"/>
              </a:rPr>
              <a:t> exceeds the sweating threshold, sympathetic cholinergic nerves activate sweat glands which also release bradykinin. Most water and salt are reabsorbed from the primary secretion in the sweat gland duct; in heavy sweating more salt than water is reabsorbed. Over days, acclimatization increases sweat volume whilst aldosterone increases in salt reabsorption in the duct. Sweating and shivering thresholds are modified by skin temperature.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Neonates do not shiver, and rely on non-shivering thermogenesis in brown adipose tissue. Sympathetic nerves and adrenaline stimulate </a:t>
            </a:r>
            <a:r>
              <a:rPr lang="en-GB" sz="1600" b="1" dirty="0">
                <a:latin typeface="Helvetica LT Std" pitchFamily="34" charset="0"/>
                <a:sym typeface="Symbol"/>
              </a:rPr>
              <a:t></a:t>
            </a:r>
            <a:r>
              <a:rPr lang="en-GB" sz="1600" b="1" baseline="-25000" dirty="0">
                <a:latin typeface="Helvetica LT Std" pitchFamily="34" charset="0"/>
              </a:rPr>
              <a:t>3</a:t>
            </a:r>
            <a:r>
              <a:rPr lang="en-GB" sz="1600" b="1" dirty="0">
                <a:latin typeface="Helvetica LT Std" pitchFamily="34" charset="0"/>
              </a:rPr>
              <a:t>-adrenergic receptors causing liberation of free fatty acids which activate uncoupling proteins (UCP1). UCP1 uncouples the mitochondrial electron transport chain so heat is generated instead of ATP.</a:t>
            </a:r>
            <a:endParaRPr lang="en-IN" sz="1600" dirty="0">
              <a:solidFill>
                <a:prstClr val="black"/>
              </a:solidFill>
              <a:latin typeface="Helvetica LT Std" pitchFamily="34" charset="0"/>
            </a:endParaRPr>
          </a:p>
        </p:txBody>
      </p:sp>
    </p:spTree>
    <p:extLst>
      <p:ext uri="{BB962C8B-B14F-4D97-AF65-F5344CB8AC3E}">
        <p14:creationId xmlns:p14="http://schemas.microsoft.com/office/powerpoint/2010/main" val="15709222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26</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14 Altitude and aerospace physiology </a:t>
            </a:r>
            <a:endParaRPr lang="en-US" sz="2500" b="1" i="1" dirty="0">
              <a:solidFill>
                <a:srgbClr val="C00000"/>
              </a:solidFill>
            </a:endParaRPr>
          </a:p>
        </p:txBody>
      </p:sp>
      <p:sp>
        <p:nvSpPr>
          <p:cNvPr id="5" name="Rectangle 4"/>
          <p:cNvSpPr/>
          <p:nvPr/>
        </p:nvSpPr>
        <p:spPr>
          <a:xfrm>
            <a:off x="463352" y="1057656"/>
            <a:ext cx="8299648" cy="4832092"/>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Above 2500 m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falls sufficiently to activate carotid body chemoreceptors and increase ventilation, but this reduces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causing respiratory alkalosis and inhibiting ventilation via central chemoreceptors. The consequent low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low CO</a:t>
            </a:r>
            <a:r>
              <a:rPr lang="en-GB" sz="1600" b="1" baseline="-25000" dirty="0">
                <a:latin typeface="Helvetica LT Std" pitchFamily="34" charset="0"/>
              </a:rPr>
              <a:t>2</a:t>
            </a:r>
            <a:r>
              <a:rPr lang="en-GB" sz="1600" b="1" dirty="0">
                <a:latin typeface="Helvetica LT Std" pitchFamily="34" charset="0"/>
              </a:rPr>
              <a:t> and high blood pH contribute to acute mountain sickness.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Acclimatization: over days, renal excretion of bicarbonate corrects the alkalosis, and bicarbonate extrusion from the CSF corrects its pH and thus inhibition of ventilation by the central chemoreceptors, allowing ventilation to increase. Over weeks, erythropoietin stimulates an increase in red cell mass. Acclimatization allows consciousness to be retained at the peak of Everest, which would otherwise be lost within 2 min.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Above 12500 m barometric pressure is less than the minimum necessary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so to guard against decompression pilots wear pressurized breathing apparatus and countermeasure suits to ease expiration.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G-forces from head to foot (+</a:t>
            </a:r>
            <a:r>
              <a:rPr lang="en-GB" sz="1600" b="1" dirty="0" err="1">
                <a:latin typeface="Helvetica LT Std" pitchFamily="34" charset="0"/>
              </a:rPr>
              <a:t>Gz</a:t>
            </a:r>
            <a:r>
              <a:rPr lang="en-GB" sz="1600" b="1" dirty="0">
                <a:latin typeface="Helvetica LT Std" pitchFamily="34" charset="0"/>
              </a:rPr>
              <a:t>) cause the most critical physiological effects, with venous pooling in the lower body, reduced CVP and thus cardiac output due to Starling’s Law. Blood pressure is corrected via the baroreceptor reflex (similar to postural effects).</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40350165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27</a:t>
            </a:r>
          </a:p>
        </p:txBody>
      </p:sp>
      <p:sp>
        <p:nvSpPr>
          <p:cNvPr id="7" name="Rectangle 6"/>
          <p:cNvSpPr/>
          <p:nvPr/>
        </p:nvSpPr>
        <p:spPr>
          <a:xfrm>
            <a:off x="463352" y="533400"/>
            <a:ext cx="8299648" cy="2631490"/>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As the head is above the heart, cerebral and retinal blood pressure and perfusion fall. Above +3Gz this can cause </a:t>
            </a:r>
            <a:r>
              <a:rPr lang="en-GB" sz="1600" b="1" dirty="0" err="1">
                <a:latin typeface="Helvetica LT Std" pitchFamily="34" charset="0"/>
              </a:rPr>
              <a:t>greyout</a:t>
            </a:r>
            <a:r>
              <a:rPr lang="en-GB" sz="1600" b="1" dirty="0">
                <a:latin typeface="Helvetica LT Std" pitchFamily="34" charset="0"/>
              </a:rPr>
              <a:t> or blackout of vision, cerebral hypoxia and G-induced loss of consciousness (G-LOC). Inflatable G-suits compress the body to limit venous pooling.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Prolonged microgravity (weightlessness) reduces loading on bones and muscles, leading to bone and muscle loss. Redistribution of blood leads to reduced plasma volume and red cell mass, and contributes to cardiovascular deconditioning. The ability of the cardiovascular system to respond to changes in posture is impaired after return to normal gravity. Prolonged microgravity has similarities to prolonged bed rest and immobility.</a:t>
            </a:r>
            <a:endParaRPr lang="en-IN" sz="1600" dirty="0">
              <a:latin typeface="Helvetica LT Std" pitchFamily="34" charset="0"/>
            </a:endParaRPr>
          </a:p>
        </p:txBody>
      </p:sp>
    </p:spTree>
    <p:extLst>
      <p:ext uri="{BB962C8B-B14F-4D97-AF65-F5344CB8AC3E}">
        <p14:creationId xmlns:p14="http://schemas.microsoft.com/office/powerpoint/2010/main" val="21427937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28</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15 Skeletal muscle and its contraction</a:t>
            </a:r>
            <a:endParaRPr lang="en-US" sz="2500" b="1" i="1" dirty="0">
              <a:solidFill>
                <a:srgbClr val="C00000"/>
              </a:solidFill>
            </a:endParaRPr>
          </a:p>
        </p:txBody>
      </p:sp>
      <p:sp>
        <p:nvSpPr>
          <p:cNvPr id="5" name="Rectangle 4"/>
          <p:cNvSpPr/>
          <p:nvPr/>
        </p:nvSpPr>
        <p:spPr>
          <a:xfrm>
            <a:off x="463352" y="1057656"/>
            <a:ext cx="8299648" cy="392415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Muscles make up about 50% of the adult body mass.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Skeletal muscles and the skeleton function together as the musculoskeletal system. Skeletal muscle is sometimes called voluntary muscle because it is under voluntary control.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Muscle fibres have the ability to shorten considerably and the function of muscle tissue is to develop tension and to shorten the muscle. This is brought about by the molecules that make up the muscle sliding over one another.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main components of the muscle fibre are myofibrils and each myofibril is subdivided into thin and thick myofilaments.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Thin filaments consist of the proteins actin, tropomyosin and troponin and the thick filaments consist primarily of the protein myosin.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interaction of the thin and thick filaments, sliding over one another using cross-bridges and the release of calcium, bring about contraction of the muscle. This mechanism is called the sliding filament theory.</a:t>
            </a:r>
            <a:endParaRPr lang="en-IN" sz="1600" dirty="0">
              <a:latin typeface="Helvetica LT Std" pitchFamily="34" charset="0"/>
            </a:endParaRPr>
          </a:p>
        </p:txBody>
      </p:sp>
    </p:spTree>
    <p:extLst>
      <p:ext uri="{BB962C8B-B14F-4D97-AF65-F5344CB8AC3E}">
        <p14:creationId xmlns:p14="http://schemas.microsoft.com/office/powerpoint/2010/main" val="1029017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29</a:t>
            </a:r>
          </a:p>
        </p:txBody>
      </p:sp>
      <p:sp>
        <p:nvSpPr>
          <p:cNvPr id="4" name="Title 3"/>
          <p:cNvSpPr>
            <a:spLocks noGrp="1"/>
          </p:cNvSpPr>
          <p:nvPr>
            <p:ph type="ctrTitle"/>
          </p:nvPr>
        </p:nvSpPr>
        <p:spPr>
          <a:xfrm>
            <a:off x="0" y="685800"/>
            <a:ext cx="8915400" cy="511176"/>
          </a:xfrm>
        </p:spPr>
        <p:txBody>
          <a:bodyPr>
            <a:noAutofit/>
          </a:bodyPr>
          <a:lstStyle/>
          <a:p>
            <a:r>
              <a:rPr lang="en-IN" sz="2500" b="1" dirty="0">
                <a:solidFill>
                  <a:srgbClr val="C00000"/>
                </a:solidFill>
              </a:rPr>
              <a:t>16 Neuromuscular junction and whole </a:t>
            </a:r>
            <a:br>
              <a:rPr lang="en-IN" sz="2500" b="1" dirty="0">
                <a:solidFill>
                  <a:srgbClr val="C00000"/>
                </a:solidFill>
              </a:rPr>
            </a:br>
            <a:r>
              <a:rPr lang="en-IN" sz="2500" b="1" dirty="0">
                <a:solidFill>
                  <a:srgbClr val="C00000"/>
                </a:solidFill>
              </a:rPr>
              <a:t>muscle contraction</a:t>
            </a:r>
            <a:endParaRPr lang="en-US" sz="2500" b="1" i="1" dirty="0">
              <a:solidFill>
                <a:srgbClr val="C00000"/>
              </a:solidFill>
            </a:endParaRPr>
          </a:p>
        </p:txBody>
      </p:sp>
      <p:sp>
        <p:nvSpPr>
          <p:cNvPr id="5" name="Rectangle 4"/>
          <p:cNvSpPr/>
          <p:nvPr/>
        </p:nvSpPr>
        <p:spPr>
          <a:xfrm>
            <a:off x="463352" y="1371600"/>
            <a:ext cx="8299648" cy="409342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neurones that innervate skeletal muscles are called α-motor neurones, and their branched endings make contact with the surface of the individual muscle fibres at specialized structures called the motor end plate; together they are called the neuromuscular junction.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motor neurone axon terminal has a large number of vesicles containing the neurotransmitter acetylcholine.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Acetylcholine is released from the vesicles by a process called exocytosis.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When an action potential reaches the </a:t>
            </a:r>
            <a:r>
              <a:rPr lang="en-GB" sz="1600" b="1" dirty="0" err="1">
                <a:latin typeface="Helvetica LT Std" pitchFamily="34" charset="0"/>
              </a:rPr>
              <a:t>prejunctional</a:t>
            </a:r>
            <a:r>
              <a:rPr lang="en-GB" sz="1600" b="1" dirty="0">
                <a:latin typeface="Helvetica LT Std" pitchFamily="34" charset="0"/>
              </a:rPr>
              <a:t> membrane, the increased permeability to Ca</a:t>
            </a:r>
            <a:r>
              <a:rPr lang="en-GB" sz="1600" b="1" baseline="30000" dirty="0">
                <a:latin typeface="Helvetica LT Std" pitchFamily="34" charset="0"/>
              </a:rPr>
              <a:t>2+</a:t>
            </a:r>
            <a:r>
              <a:rPr lang="en-GB" sz="1600" b="1" dirty="0">
                <a:latin typeface="Helvetica LT Std" pitchFamily="34" charset="0"/>
              </a:rPr>
              <a:t> ions due to the opening of voltage-gated Ca</a:t>
            </a:r>
            <a:r>
              <a:rPr lang="en-GB" sz="1600" b="1" baseline="30000" dirty="0">
                <a:latin typeface="Helvetica LT Std" pitchFamily="34" charset="0"/>
              </a:rPr>
              <a:t>2+</a:t>
            </a:r>
            <a:r>
              <a:rPr lang="en-GB" sz="1600" b="1" dirty="0">
                <a:latin typeface="Helvetica LT Std" pitchFamily="34" charset="0"/>
              </a:rPr>
              <a:t> channels causes an increase in the </a:t>
            </a:r>
            <a:r>
              <a:rPr lang="en-GB" sz="1600" b="1" dirty="0" err="1">
                <a:latin typeface="Helvetica LT Std" pitchFamily="34" charset="0"/>
              </a:rPr>
              <a:t>exocytotic</a:t>
            </a:r>
            <a:r>
              <a:rPr lang="en-GB" sz="1600" b="1" dirty="0">
                <a:latin typeface="Helvetica LT Std" pitchFamily="34" charset="0"/>
              </a:rPr>
              <a:t> release of acetylcholine.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Acetylcholine diffuses across the synaptic cleft between the nerve and muscles cells, and stimulates a large number of receptors on the postsynaptic membrane, which in turn produce an end plate potential that is large enough to trigger an action potential in the muscle fibre followed by a contraction of the muscle fibre. </a:t>
            </a:r>
            <a:endParaRPr lang="en-IN" sz="1600" dirty="0">
              <a:latin typeface="Helvetica LT Std" pitchFamily="34" charset="0"/>
            </a:endParaRPr>
          </a:p>
        </p:txBody>
      </p:sp>
    </p:spTree>
    <p:extLst>
      <p:ext uri="{BB962C8B-B14F-4D97-AF65-F5344CB8AC3E}">
        <p14:creationId xmlns:p14="http://schemas.microsoft.com/office/powerpoint/2010/main" val="952976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2 Body water compartments and physiological fluids</a:t>
            </a:r>
            <a:endParaRPr lang="en-US" sz="2500" b="1" i="1" dirty="0">
              <a:solidFill>
                <a:srgbClr val="C00000"/>
              </a:solidFill>
            </a:endParaRPr>
          </a:p>
        </p:txBody>
      </p:sp>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3</a:t>
            </a:r>
          </a:p>
        </p:txBody>
      </p:sp>
      <p:sp>
        <p:nvSpPr>
          <p:cNvPr id="2" name="Rectangle 1"/>
          <p:cNvSpPr/>
          <p:nvPr/>
        </p:nvSpPr>
        <p:spPr>
          <a:xfrm>
            <a:off x="463352" y="1057656"/>
            <a:ext cx="8299648" cy="4939814"/>
          </a:xfrm>
          <a:prstGeom prst="rect">
            <a:avLst/>
          </a:prstGeom>
        </p:spPr>
        <p:txBody>
          <a:bodyPr wrap="square">
            <a:spAutoFit/>
          </a:bodyPr>
          <a:lstStyle/>
          <a:p>
            <a:pPr marL="342900" indent="-342900">
              <a:lnSpc>
                <a:spcPts val="1800"/>
              </a:lnSpc>
              <a:spcBef>
                <a:spcPts val="300"/>
              </a:spcBef>
              <a:spcAft>
                <a:spcPts val="300"/>
              </a:spcAft>
              <a:buClr>
                <a:srgbClr val="C00000"/>
              </a:buClr>
              <a:buFont typeface="+mj-lt"/>
              <a:buAutoNum type="arabicPeriod"/>
            </a:pPr>
            <a:r>
              <a:rPr lang="en-GB" sz="1600" b="1" dirty="0">
                <a:latin typeface="Helvetica LT Std" pitchFamily="34" charset="0"/>
              </a:rPr>
              <a:t>Osmotic pressure depends on the number of </a:t>
            </a:r>
            <a:r>
              <a:rPr lang="en-GB" sz="1600" b="1" dirty="0" err="1">
                <a:latin typeface="Helvetica LT Std" pitchFamily="34" charset="0"/>
              </a:rPr>
              <a:t>osmotically</a:t>
            </a:r>
            <a:r>
              <a:rPr lang="en-GB" sz="1600" b="1" dirty="0">
                <a:latin typeface="Helvetica LT Std" pitchFamily="34" charset="0"/>
              </a:rPr>
              <a:t> active molecules per litre, and is expressed in terms of osmoles. </a:t>
            </a:r>
            <a:r>
              <a:rPr lang="en-GB" sz="1600" b="1" dirty="0" err="1">
                <a:latin typeface="Helvetica LT Std" pitchFamily="34" charset="0"/>
              </a:rPr>
              <a:t>Osmolarity</a:t>
            </a:r>
            <a:r>
              <a:rPr lang="en-GB" sz="1600" b="1" dirty="0">
                <a:latin typeface="Helvetica LT Std" pitchFamily="34" charset="0"/>
              </a:rPr>
              <a:t> is osmoles per litre, whereas osmolality is osmoles per kg water, which is preferred as it is temperature independent. Isotonic solutions have the same osmotic potential as plasma. Plasma osmolality is ~290 </a:t>
            </a:r>
            <a:r>
              <a:rPr lang="en-GB" sz="1600" b="1" dirty="0" err="1">
                <a:latin typeface="Helvetica LT Std" pitchFamily="34" charset="0"/>
              </a:rPr>
              <a:t>mosmol</a:t>
            </a:r>
            <a:r>
              <a:rPr lang="en-GB" sz="1600" b="1" dirty="0">
                <a:latin typeface="Helvetica LT Std" pitchFamily="34" charset="0"/>
              </a:rPr>
              <a:t>/kg H</a:t>
            </a:r>
            <a:r>
              <a:rPr lang="en-GB" sz="1600" b="1" baseline="-25000" dirty="0">
                <a:latin typeface="Helvetica LT Std" pitchFamily="34" charset="0"/>
              </a:rPr>
              <a:t>2</a:t>
            </a:r>
            <a:r>
              <a:rPr lang="en-GB" sz="1600" b="1" dirty="0">
                <a:latin typeface="Helvetica LT Std" pitchFamily="34" charset="0"/>
              </a:rPr>
              <a:t>O, and is mostly due to Na</a:t>
            </a:r>
            <a:r>
              <a:rPr lang="en-GB" sz="1600" b="1" baseline="30000" dirty="0">
                <a:latin typeface="Helvetica LT Std" pitchFamily="34" charset="0"/>
              </a:rPr>
              <a:t>+</a:t>
            </a:r>
            <a:r>
              <a:rPr lang="en-GB" sz="1600" b="1" dirty="0">
                <a:latin typeface="Helvetica LT Std" pitchFamily="34" charset="0"/>
              </a:rPr>
              <a:t> and Cl</a:t>
            </a:r>
            <a:r>
              <a:rPr lang="en-GB" sz="1600" b="1" baseline="30000" dirty="0">
                <a:latin typeface="Helvetica LT Std" pitchFamily="34" charset="0"/>
              </a:rPr>
              <a:t>–</a:t>
            </a:r>
            <a:r>
              <a:rPr lang="en-GB" sz="1600" b="1" dirty="0">
                <a:latin typeface="Helvetica LT Std" pitchFamily="34" charset="0"/>
              </a:rPr>
              <a:t> ions. </a:t>
            </a:r>
            <a:endParaRPr lang="en-IN" sz="1600" dirty="0">
              <a:latin typeface="Helvetica LT Std" pitchFamily="34" charset="0"/>
            </a:endParaRPr>
          </a:p>
          <a:p>
            <a:pPr marL="342900" indent="-342900">
              <a:lnSpc>
                <a:spcPts val="1800"/>
              </a:lnSpc>
              <a:spcBef>
                <a:spcPts val="300"/>
              </a:spcBef>
              <a:spcAft>
                <a:spcPts val="300"/>
              </a:spcAft>
              <a:buClr>
                <a:srgbClr val="C00000"/>
              </a:buClr>
              <a:buFont typeface="+mj-lt"/>
              <a:buAutoNum type="arabicPeriod"/>
            </a:pPr>
            <a:r>
              <a:rPr lang="en-GB" sz="1600" b="1" dirty="0">
                <a:latin typeface="Helvetica LT Std" pitchFamily="34" charset="0"/>
              </a:rPr>
              <a:t>Biological membranes are semi-permeable, as they allow movement of water but not ions or other molecules. Thus creation of osmotic gradients is the primary method for movement of water in biological systems. Osmolality of body fluids is therefore closely controlled. </a:t>
            </a:r>
            <a:endParaRPr lang="en-IN" sz="1600" dirty="0">
              <a:latin typeface="Helvetica LT Std" pitchFamily="34" charset="0"/>
            </a:endParaRPr>
          </a:p>
          <a:p>
            <a:pPr marL="342900" indent="-342900">
              <a:lnSpc>
                <a:spcPts val="1800"/>
              </a:lnSpc>
              <a:spcBef>
                <a:spcPts val="300"/>
              </a:spcBef>
              <a:spcAft>
                <a:spcPts val="300"/>
              </a:spcAft>
              <a:buClr>
                <a:srgbClr val="C00000"/>
              </a:buClr>
              <a:buFont typeface="+mj-lt"/>
              <a:buAutoNum type="arabicPeriod"/>
            </a:pPr>
            <a:r>
              <a:rPr lang="en-GB" sz="1600" b="1" dirty="0">
                <a:latin typeface="Helvetica LT Std" pitchFamily="34" charset="0"/>
              </a:rPr>
              <a:t>Crystalloid osmotic pressure is due to ions and small molecules that, like water, can easily diffuse across capillary walls. There is therefore no difference in crystalloid osmotic pressure between plasma and interstitial fluid. Proteins cannot cross capillary walls easily, and so exert an oncotic or colloidal osmotic pressure across capillary walls; this is critical for fluid movement across capillaries.  </a:t>
            </a:r>
            <a:endParaRPr lang="en-IN" sz="1600" dirty="0">
              <a:latin typeface="Helvetica LT Std" pitchFamily="34" charset="0"/>
            </a:endParaRPr>
          </a:p>
          <a:p>
            <a:pPr marL="342900" indent="-342900">
              <a:lnSpc>
                <a:spcPts val="1800"/>
              </a:lnSpc>
              <a:spcBef>
                <a:spcPts val="300"/>
              </a:spcBef>
              <a:spcAft>
                <a:spcPts val="300"/>
              </a:spcAft>
              <a:buClr>
                <a:srgbClr val="C00000"/>
              </a:buClr>
              <a:buFont typeface="+mj-lt"/>
              <a:buAutoNum type="arabicPeriod"/>
            </a:pPr>
            <a:r>
              <a:rPr lang="en-GB" sz="1600" b="1" dirty="0">
                <a:latin typeface="Helvetica LT Std" pitchFamily="34" charset="0"/>
              </a:rPr>
              <a:t>Intracellular fluid accounts for ~65% of total body water. Extracellular fluid includes the plasma and interstitial fluid volumes. </a:t>
            </a:r>
            <a:r>
              <a:rPr lang="en-GB" sz="1600" b="1" dirty="0" err="1">
                <a:latin typeface="Helvetica LT Std" pitchFamily="34" charset="0"/>
              </a:rPr>
              <a:t>Transcellular</a:t>
            </a:r>
            <a:r>
              <a:rPr lang="en-GB" sz="1600" b="1" dirty="0">
                <a:latin typeface="Helvetica LT Std" pitchFamily="34" charset="0"/>
              </a:rPr>
              <a:t> fluid compartments are derived from extracellular fluid, but are secreted or regulated by specialized membranes (e.g. cerebrospinal fluid, secretions in the gut).</a:t>
            </a:r>
          </a:p>
        </p:txBody>
      </p:sp>
    </p:spTree>
    <p:extLst>
      <p:ext uri="{BB962C8B-B14F-4D97-AF65-F5344CB8AC3E}">
        <p14:creationId xmlns:p14="http://schemas.microsoft.com/office/powerpoint/2010/main" val="32219767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30</a:t>
            </a:r>
          </a:p>
        </p:txBody>
      </p:sp>
      <p:sp>
        <p:nvSpPr>
          <p:cNvPr id="7" name="Rectangle 6"/>
          <p:cNvSpPr/>
          <p:nvPr/>
        </p:nvSpPr>
        <p:spPr>
          <a:xfrm>
            <a:off x="463352" y="533400"/>
            <a:ext cx="8299648" cy="1569660"/>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6"/>
            </a:pPr>
            <a:r>
              <a:rPr lang="en-GB" sz="1600" b="1" dirty="0">
                <a:latin typeface="Helvetica LT Std" pitchFamily="34" charset="0"/>
              </a:rPr>
              <a:t>Isometric contraction occurs when the two ends of the muscle are held at a fixed distance apart, and stimulation of the muscle causes the development of tension within the muscle without a change in muscle length. Isotonic contraction occurs when one end of the muscle is free to move and the muscle shortens whilst exerting a constant force. In practice, most contractions are made up of both isometric and isotonic contractions.</a:t>
            </a:r>
            <a:endParaRPr lang="en-IN" sz="1600" dirty="0">
              <a:latin typeface="Helvetica LT Std" pitchFamily="34" charset="0"/>
            </a:endParaRPr>
          </a:p>
        </p:txBody>
      </p:sp>
    </p:spTree>
    <p:extLst>
      <p:ext uri="{BB962C8B-B14F-4D97-AF65-F5344CB8AC3E}">
        <p14:creationId xmlns:p14="http://schemas.microsoft.com/office/powerpoint/2010/main" val="4686598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31</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17 Motor units, recruitment and summation</a:t>
            </a:r>
            <a:endParaRPr lang="en-US" sz="2500" b="1" i="1" dirty="0">
              <a:solidFill>
                <a:srgbClr val="C00000"/>
              </a:solidFill>
            </a:endParaRPr>
          </a:p>
        </p:txBody>
      </p:sp>
      <p:sp>
        <p:nvSpPr>
          <p:cNvPr id="5" name="Rectangle 4"/>
          <p:cNvSpPr/>
          <p:nvPr/>
        </p:nvSpPr>
        <p:spPr>
          <a:xfrm>
            <a:off x="463352" y="1057656"/>
            <a:ext cx="8299648" cy="4909036"/>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A single α-motor neurone and all the muscle fibres it innervates is called the motor unit.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ratio between the number of α-motor neurones and the total number of skeletal muscles fibres in a muscle is small in muscles such as the </a:t>
            </a:r>
            <a:r>
              <a:rPr lang="en-GB" sz="1600" b="1" dirty="0" err="1">
                <a:latin typeface="Helvetica LT Std" pitchFamily="34" charset="0"/>
              </a:rPr>
              <a:t>extraocular</a:t>
            </a:r>
            <a:r>
              <a:rPr lang="en-GB" sz="1600" b="1" dirty="0">
                <a:latin typeface="Helvetica LT Std" pitchFamily="34" charset="0"/>
              </a:rPr>
              <a:t> muscles that involve fine smooth movements (1:5), and large in muscles such as the gluteus </a:t>
            </a:r>
            <a:r>
              <a:rPr lang="en-GB" sz="1600" b="1" dirty="0" err="1">
                <a:latin typeface="Helvetica LT Std" pitchFamily="34" charset="0"/>
              </a:rPr>
              <a:t>maximus</a:t>
            </a:r>
            <a:r>
              <a:rPr lang="en-GB" sz="1600" b="1" dirty="0">
                <a:latin typeface="Helvetica LT Std" pitchFamily="34" charset="0"/>
              </a:rPr>
              <a:t> that need to generate powerful but coarse movements (1:&gt;1000).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Muscle fibres are classified into three types: slow oxidative (Type I), fast oxidative and glycolytic (Type IIA) and fast glycolytic (Type IIB).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During graded contraction, there is a recruitment order of the motor units in that the smallest cells discharge first and the largest last (size principle).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force of contraction is controlled not only by varying the unit recruitment, but also by varying the firing rate of the motor units. The tension developed is dependent on a process called summation.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If the muscle fibres are stimulated repeatedly at a faster frequency, a sustained contraction results. This is called tetanus. The tension of tetanus is much greater than the maximum tension of a single, double or triple stimulation of the nerve and muscle.</a:t>
            </a:r>
            <a:endParaRPr lang="en-IN" sz="1600" dirty="0">
              <a:latin typeface="Helvetica LT Std" pitchFamily="34" charset="0"/>
            </a:endParaRPr>
          </a:p>
        </p:txBody>
      </p:sp>
    </p:spTree>
    <p:extLst>
      <p:ext uri="{BB962C8B-B14F-4D97-AF65-F5344CB8AC3E}">
        <p14:creationId xmlns:p14="http://schemas.microsoft.com/office/powerpoint/2010/main" val="7182304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32</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18 Cardiac and smooth muscle</a:t>
            </a:r>
            <a:endParaRPr lang="en-US" sz="2500" b="1" i="1" dirty="0">
              <a:solidFill>
                <a:srgbClr val="C00000"/>
              </a:solidFill>
            </a:endParaRPr>
          </a:p>
        </p:txBody>
      </p:sp>
      <p:sp>
        <p:nvSpPr>
          <p:cNvPr id="5" name="Rectangle 4"/>
          <p:cNvSpPr/>
          <p:nvPr/>
        </p:nvSpPr>
        <p:spPr>
          <a:xfrm>
            <a:off x="463352" y="1057656"/>
            <a:ext cx="8299648" cy="5001369"/>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Cardiac muscle (myocardium) is striated and formed of branched </a:t>
            </a:r>
            <a:r>
              <a:rPr lang="en-GB" sz="1600" b="1" dirty="0" err="1">
                <a:latin typeface="Helvetica LT Std" pitchFamily="34" charset="0"/>
              </a:rPr>
              <a:t>myocytes</a:t>
            </a:r>
            <a:r>
              <a:rPr lang="en-GB" sz="1600" b="1" dirty="0">
                <a:latin typeface="Helvetica LT Std" pitchFamily="34" charset="0"/>
              </a:rPr>
              <a:t>. Contraction is initiated within the heart, and modulated by the autonomic nervous system. The mechanisms regulating contraction are similar to those in skeletal muscle, except for those causing the elevation of intracellular Ca</a:t>
            </a:r>
            <a:r>
              <a:rPr lang="en-GB" sz="1600" b="1" baseline="30000" dirty="0">
                <a:latin typeface="Helvetica LT Std" pitchFamily="34" charset="0"/>
              </a:rPr>
              <a:t>2+</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Intercalated discs between </a:t>
            </a:r>
            <a:r>
              <a:rPr lang="en-GB" sz="1600" b="1" dirty="0" err="1">
                <a:latin typeface="Helvetica LT Std" pitchFamily="34" charset="0"/>
              </a:rPr>
              <a:t>myocytes</a:t>
            </a:r>
            <a:r>
              <a:rPr lang="en-GB" sz="1600" b="1" dirty="0">
                <a:latin typeface="Helvetica LT Std" pitchFamily="34" charset="0"/>
              </a:rPr>
              <a:t> contain desmosomes for structural attachment, and gap junctions formed of </a:t>
            </a:r>
            <a:r>
              <a:rPr lang="en-GB" sz="1600" b="1" dirty="0" err="1">
                <a:latin typeface="Helvetica LT Std" pitchFamily="34" charset="0"/>
              </a:rPr>
              <a:t>connexons</a:t>
            </a:r>
            <a:r>
              <a:rPr lang="en-GB" sz="1600" b="1" dirty="0">
                <a:latin typeface="Helvetica LT Std" pitchFamily="34" charset="0"/>
              </a:rPr>
              <a:t> that provide an electrical connection. This allows contraction to be synchronized. Cardiac muscle is said to be a functional syncytium.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Smooth muscle is not striated as actin and myosin filaments are not regularly arranged. It provides involuntary and homeostatic functions in many tissues, and cells vary considerably in size. Contraction is much slower than in cardiac muscle, and can be sustained for long periods (tonic contraction) at low energy cost.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Unitary smooth muscle contains many gap junctions so muscle bundles contract synchronously or in rhythmic waves. Autonomic nerves therefore affect the whole bundle. Examples include gut, blood vessels and bladder. Multiunit smooth muscle does not contain gap junctions, and each cell is separately innervated, so providing precise control. Examples include ciliary muscles in the eye and skin </a:t>
            </a:r>
            <a:r>
              <a:rPr lang="en-GB" sz="1600" b="1" dirty="0" err="1">
                <a:latin typeface="Helvetica LT Std" pitchFamily="34" charset="0"/>
              </a:rPr>
              <a:t>piloerector</a:t>
            </a:r>
            <a:r>
              <a:rPr lang="en-GB" sz="1600" b="1" dirty="0">
                <a:latin typeface="Helvetica LT Std" pitchFamily="34" charset="0"/>
              </a:rPr>
              <a:t> muscles.  </a:t>
            </a:r>
            <a:endParaRPr lang="en-IN" sz="1600" dirty="0">
              <a:latin typeface="Helvetica LT Std" pitchFamily="34" charset="0"/>
            </a:endParaRPr>
          </a:p>
        </p:txBody>
      </p:sp>
    </p:spTree>
    <p:extLst>
      <p:ext uri="{BB962C8B-B14F-4D97-AF65-F5344CB8AC3E}">
        <p14:creationId xmlns:p14="http://schemas.microsoft.com/office/powerpoint/2010/main" val="5106933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33</a:t>
            </a:r>
          </a:p>
        </p:txBody>
      </p:sp>
      <p:sp>
        <p:nvSpPr>
          <p:cNvPr id="7" name="Rectangle 6"/>
          <p:cNvSpPr/>
          <p:nvPr/>
        </p:nvSpPr>
        <p:spPr>
          <a:xfrm>
            <a:off x="463352" y="533400"/>
            <a:ext cx="8299648" cy="238526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Neural control varies between smooth muscle types, and depends on the type of innervation (sympathetic, parasympathetic), neurotransmitter and receptors. Smooth muscle function is also strongly regulated by hormones, local mediators (e.g. prostaglandins, nitric oxide), metabolites and </a:t>
            </a:r>
            <a:r>
              <a:rPr lang="en-GB" sz="1600" b="1" dirty="0" err="1">
                <a:latin typeface="Helvetica LT Std" pitchFamily="34" charset="0"/>
              </a:rPr>
              <a:t>pH.</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Smooth muscle does not contain troponin. Instead, Ca</a:t>
            </a:r>
            <a:r>
              <a:rPr lang="en-GB" sz="1600" b="1" baseline="30000" dirty="0">
                <a:latin typeface="Helvetica LT Std" pitchFamily="34" charset="0"/>
              </a:rPr>
              <a:t>2+</a:t>
            </a:r>
            <a:r>
              <a:rPr lang="en-GB" sz="1600" b="1" dirty="0">
                <a:latin typeface="Helvetica LT Std" pitchFamily="34" charset="0"/>
              </a:rPr>
              <a:t> binds to </a:t>
            </a:r>
            <a:r>
              <a:rPr lang="en-GB" sz="1600" b="1" dirty="0" err="1">
                <a:latin typeface="Helvetica LT Std" pitchFamily="34" charset="0"/>
              </a:rPr>
              <a:t>calmodulin</a:t>
            </a:r>
            <a:r>
              <a:rPr lang="en-GB" sz="1600" b="1" dirty="0">
                <a:latin typeface="Helvetica LT Std" pitchFamily="34" charset="0"/>
              </a:rPr>
              <a:t>, which activates myosin light chain kinase (MLCK); this phosphorylates myosin light chain (MLC) causing contraction. MLC is dephosphorylated by myosin light chain phosphatase (MLCP), so inhibition of MLCP potentiates contraction. Many agents contract smooth muscle by both elevating Ca</a:t>
            </a:r>
            <a:r>
              <a:rPr lang="en-GB" sz="1600" b="1" baseline="30000" dirty="0">
                <a:latin typeface="Helvetica LT Std" pitchFamily="34" charset="0"/>
              </a:rPr>
              <a:t>2+</a:t>
            </a:r>
            <a:r>
              <a:rPr lang="en-GB" sz="1600" b="1" dirty="0">
                <a:latin typeface="Helvetica LT Std" pitchFamily="34" charset="0"/>
              </a:rPr>
              <a:t> and inhibiting MLCP. </a:t>
            </a:r>
            <a:endParaRPr lang="en-IN" sz="1600" dirty="0">
              <a:latin typeface="Helvetica LT Std" pitchFamily="34" charset="0"/>
            </a:endParaRPr>
          </a:p>
        </p:txBody>
      </p:sp>
    </p:spTree>
    <p:extLst>
      <p:ext uri="{BB962C8B-B14F-4D97-AF65-F5344CB8AC3E}">
        <p14:creationId xmlns:p14="http://schemas.microsoft.com/office/powerpoint/2010/main" val="29980596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34</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19 Introduction to the cardiovascular system</a:t>
            </a:r>
            <a:endParaRPr lang="en-US" sz="2500" b="1" i="1" dirty="0">
              <a:solidFill>
                <a:srgbClr val="C00000"/>
              </a:solidFill>
            </a:endParaRPr>
          </a:p>
        </p:txBody>
      </p:sp>
      <p:sp>
        <p:nvSpPr>
          <p:cNvPr id="5" name="Rectangle 4"/>
          <p:cNvSpPr/>
          <p:nvPr/>
        </p:nvSpPr>
        <p:spPr>
          <a:xfrm>
            <a:off x="463352" y="1057656"/>
            <a:ext cx="8299648" cy="4508927"/>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cardiovascular system comprises the heart and blood vessels, and transports gases, nutrients, hormones and heat around the body. Most of the cardiovascular system is arranged in parallel, but the heart and lungs are in series. Portal circulations transport blood from one organ to another, e.g. hepatic portal system, taking blood from the gut to the liver.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heart is a four-chambered pump with an intrinsic pacemaker. Cardiac output ranges from ~5 L/min at rest to &gt;20 L/min during exercise. Stroke volume (volume ejected per beat) is ~70 mL at rest. The ventricles perform the work of pumping; atria assist ventricular filling. Valves maintain unidirectional flow. Cardiac contraction is called systole, the relaxation and refilling phase diastole.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Left ventricular pressure rises to ~120 mmHg during systole, and blood is ejected into the aorta. Arterial blood pressure is expressed as systolic/diastolic pressure (e.g. 110/80 mmHg), where diastolic pressure is that just before systole. The difference between systolic and diastolic pressures is the pulse pressure. Mean arterial blood pressure (MAP) is calculated as diastolic pressure plus one-third of the pulse pressure.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7112178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35</a:t>
            </a:r>
          </a:p>
        </p:txBody>
      </p:sp>
      <p:sp>
        <p:nvSpPr>
          <p:cNvPr id="7" name="Rectangle 6"/>
          <p:cNvSpPr/>
          <p:nvPr/>
        </p:nvSpPr>
        <p:spPr>
          <a:xfrm>
            <a:off x="463352" y="533400"/>
            <a:ext cx="8299648" cy="4431983"/>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Blood vessels are lined with endothelial cells which release important mediators. All but the smallest contain smooth muscle. Large arteries are elastic and store energy during systole, which is used during diastole to partially maintain pressure. They divide into smaller muscular, resistance arteries, the smallest of which are called arterioles. These control blood flow through dense networks of capillaries in the tissues.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The capillaries converge into </a:t>
            </a:r>
            <a:r>
              <a:rPr lang="en-GB" sz="1600" b="1" dirty="0" err="1">
                <a:latin typeface="Helvetica LT Std" pitchFamily="34" charset="0"/>
              </a:rPr>
              <a:t>venules</a:t>
            </a:r>
            <a:r>
              <a:rPr lang="en-GB" sz="1600" b="1" dirty="0">
                <a:latin typeface="Helvetica LT Std" pitchFamily="34" charset="0"/>
              </a:rPr>
              <a:t> and then veins. Gas and fluid exchange occurs across capillaries and small </a:t>
            </a:r>
            <a:r>
              <a:rPr lang="en-GB" sz="1600" b="1" dirty="0" err="1">
                <a:latin typeface="Helvetica LT Std" pitchFamily="34" charset="0"/>
              </a:rPr>
              <a:t>venules</a:t>
            </a:r>
            <a:r>
              <a:rPr lang="en-GB" sz="1600" b="1" dirty="0">
                <a:latin typeface="Helvetica LT Std" pitchFamily="34" charset="0"/>
              </a:rPr>
              <a:t> (exchange vessels), which do not contain smooth muscle. Veins have thinner walls and less smooth muscle than arteries, so are more compliant (stretchy). Large veins contain valves and act as capacitance vessels, containing a high proportion of the blood volume. The vena cava returns blood to the right atria.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The pulmonary circulation is low resistance and low pressure (~20/15 mmHg). Blood enters the lungs from the right ventricle via the pulmonary artery, and gas exchange occurs in capillaries around the alveoli. Oxygenated blood returns to the left atrium via the pulmonary vein. The metabolic requirement of the lungs is met by the separate bronchial circulation, which comes from the aorta.</a:t>
            </a:r>
            <a:endParaRPr lang="en-IN" sz="1600" dirty="0">
              <a:latin typeface="Helvetica LT Std" pitchFamily="34" charset="0"/>
            </a:endParaRPr>
          </a:p>
        </p:txBody>
      </p:sp>
    </p:spTree>
    <p:extLst>
      <p:ext uri="{BB962C8B-B14F-4D97-AF65-F5344CB8AC3E}">
        <p14:creationId xmlns:p14="http://schemas.microsoft.com/office/powerpoint/2010/main" val="18761446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36</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20 The heart</a:t>
            </a:r>
            <a:endParaRPr lang="en-US" sz="2500" b="1" i="1" dirty="0">
              <a:solidFill>
                <a:srgbClr val="C00000"/>
              </a:solidFill>
            </a:endParaRPr>
          </a:p>
        </p:txBody>
      </p:sp>
      <p:sp>
        <p:nvSpPr>
          <p:cNvPr id="5" name="Rectangle 4"/>
          <p:cNvSpPr/>
          <p:nvPr/>
        </p:nvSpPr>
        <p:spPr>
          <a:xfrm>
            <a:off x="463352" y="1057656"/>
            <a:ext cx="8299648" cy="4262705"/>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heart contains two thick walled ventricles separated from the two thin walled atria by the annulus </a:t>
            </a:r>
            <a:r>
              <a:rPr lang="en-GB" sz="1600" b="1" dirty="0" err="1">
                <a:latin typeface="Helvetica LT Std" pitchFamily="34" charset="0"/>
              </a:rPr>
              <a:t>fibrosus</a:t>
            </a:r>
            <a:r>
              <a:rPr lang="en-GB" sz="1600" b="1" dirty="0">
                <a:latin typeface="Helvetica LT Std" pitchFamily="34" charset="0"/>
              </a:rPr>
              <a:t>, which provides electrical isolation and attachment for the cardiac valves. The inside of the heart is covered by endocardium (similar to endothelium), and the outside by epicardium.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cardiac valves operate passively, and are formed of connective tissue covered in </a:t>
            </a:r>
            <a:r>
              <a:rPr lang="en-GB" sz="1600" b="1" dirty="0" err="1">
                <a:latin typeface="Helvetica LT Std" pitchFamily="34" charset="0"/>
              </a:rPr>
              <a:t>endo</a:t>
            </a:r>
            <a:r>
              <a:rPr lang="en-GB" sz="1600" b="1" dirty="0">
                <a:latin typeface="Helvetica LT Std" pitchFamily="34" charset="0"/>
              </a:rPr>
              <a:t>- or epicardium. The atrioventricular valves separate the atria and ventricles (right: tricuspid, three cusps; left: mitral, two cusps). </a:t>
            </a:r>
            <a:r>
              <a:rPr lang="en-GB" sz="1600" b="1" dirty="0" err="1">
                <a:latin typeface="Helvetica LT Std" pitchFamily="34" charset="0"/>
              </a:rPr>
              <a:t>Cordae</a:t>
            </a:r>
            <a:r>
              <a:rPr lang="en-GB" sz="1600" b="1" dirty="0">
                <a:latin typeface="Helvetica LT Std" pitchFamily="34" charset="0"/>
              </a:rPr>
              <a:t> </a:t>
            </a:r>
            <a:r>
              <a:rPr lang="en-GB" sz="1600" b="1" dirty="0" err="1">
                <a:latin typeface="Helvetica LT Std" pitchFamily="34" charset="0"/>
              </a:rPr>
              <a:t>tendinae</a:t>
            </a:r>
            <a:r>
              <a:rPr lang="en-GB" sz="1600" b="1" dirty="0">
                <a:latin typeface="Helvetica LT Std" pitchFamily="34" charset="0"/>
              </a:rPr>
              <a:t> from papillary muscles prevent eversion into the atria. The semilunar valves prevent backflow into the ventricles during diastole (right: pulmonary; left: aortic).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heart beat is initiated by spontaneous depolarization of cells of the sinoatrial node in the right atrium; rate is modulated by autonomic nerves. Action potentials are transmitted to the rest of the heart by gap junctions between </a:t>
            </a:r>
            <a:r>
              <a:rPr lang="en-GB" sz="1600" b="1" dirty="0" err="1">
                <a:latin typeface="Helvetica LT Std" pitchFamily="34" charset="0"/>
              </a:rPr>
              <a:t>myocytes</a:t>
            </a:r>
            <a:r>
              <a:rPr lang="en-GB" sz="1600" b="1" dirty="0">
                <a:latin typeface="Helvetica LT Std" pitchFamily="34" charset="0"/>
              </a:rPr>
              <a:t>. The annulus </a:t>
            </a:r>
            <a:r>
              <a:rPr lang="en-GB" sz="1600" b="1" dirty="0" err="1">
                <a:latin typeface="Helvetica LT Std" pitchFamily="34" charset="0"/>
              </a:rPr>
              <a:t>fibrosus</a:t>
            </a:r>
            <a:r>
              <a:rPr lang="en-GB" sz="1600" b="1" dirty="0">
                <a:latin typeface="Helvetica LT Std" pitchFamily="34" charset="0"/>
              </a:rPr>
              <a:t> prevents transmission directly to the ventricles.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1667433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37</a:t>
            </a:r>
          </a:p>
        </p:txBody>
      </p:sp>
      <p:sp>
        <p:nvSpPr>
          <p:cNvPr id="7" name="Rectangle 6"/>
          <p:cNvSpPr/>
          <p:nvPr/>
        </p:nvSpPr>
        <p:spPr>
          <a:xfrm>
            <a:off x="463352" y="533400"/>
            <a:ext cx="8299648" cy="4678204"/>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The impulse is channelled from the atria to the ventricles through the atrioventricular node (AVN); its slow conduction allows atrial contraction and ventricular filling to be completed before ventricular systole begins. From the AVN the impulse travels rapidly through large, rapidly conducting cells in the bundle of His and Purkinje fibres to the inside of the ventricles, and then outwards through the myocardium to cause contraction.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The wave of depolarization passing through the heart causes local currents which can be detected as changes in voltage on the body surface (electrocardiogram, ECG). The size of these voltages at any point on the body surface depends on both muscle mass and direction of the wave of depolarization – the voltages of the ECG are thus vector quantities.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The coronary arteries derive from the aortic sinus, and lead to an extensive capillary network. Most blood returns to the right atrium via the coronary sinus; some empties into the cardiac chambers. During systole coronary arteries are compressed by contraction of the myocardium, suppressing blood flow; this effect is greatest in the left ventricle where ventricular pressure is the same or greater than that in the arteries. Thus, &gt;85% of left ventricular perfusion occurs during diastole.</a:t>
            </a:r>
            <a:endParaRPr lang="en-IN" sz="1600" dirty="0">
              <a:latin typeface="Helvetica LT Std" pitchFamily="34" charset="0"/>
            </a:endParaRPr>
          </a:p>
        </p:txBody>
      </p:sp>
    </p:spTree>
    <p:extLst>
      <p:ext uri="{BB962C8B-B14F-4D97-AF65-F5344CB8AC3E}">
        <p14:creationId xmlns:p14="http://schemas.microsoft.com/office/powerpoint/2010/main" val="11942243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38</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21 The cardiac cycle</a:t>
            </a:r>
            <a:endParaRPr lang="en-US" sz="2500" b="1" i="1" dirty="0">
              <a:solidFill>
                <a:srgbClr val="C00000"/>
              </a:solidFill>
            </a:endParaRPr>
          </a:p>
        </p:txBody>
      </p:sp>
      <p:sp>
        <p:nvSpPr>
          <p:cNvPr id="5" name="Rectangle 4"/>
          <p:cNvSpPr/>
          <p:nvPr/>
        </p:nvSpPr>
        <p:spPr>
          <a:xfrm>
            <a:off x="463352" y="1057656"/>
            <a:ext cx="8299648" cy="5078313"/>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Stroke volume: volume of blood ejected per beat; cardiac output: volume per minute. The ejection fraction is stroke volume as a proportion of end diastolic volume; normally ~60%.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Atrial systole completes the last ~15–20% of ventricular filling, and is associated with the a wave of atrial and venous pressures.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At the start of ventricular systole the rise in ventricular pressure causes the AV valves to shut, producing the first heart sound (S1). This is followed by a short period of </a:t>
            </a:r>
            <a:r>
              <a:rPr lang="en-GB" sz="1600" b="1" dirty="0" err="1">
                <a:latin typeface="Helvetica LT Std" pitchFamily="34" charset="0"/>
              </a:rPr>
              <a:t>isovolumetric</a:t>
            </a:r>
            <a:r>
              <a:rPr lang="en-GB" sz="1600" b="1" dirty="0">
                <a:latin typeface="Helvetica LT Std" pitchFamily="34" charset="0"/>
              </a:rPr>
              <a:t> contraction before the ventricular pressure rises sufficiently to open the semilunar valve. The rise in pressure causes the AV valves to bulge into the atria, causing the c wave of atrial and venous pressures. Opening of the semilunar valve initiates rapid ejection, followed by reduced ejection.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When ventricular activation terminates, ventricular pressure falls below arterial pressure causing the semilunar valve to shut, producing the second heart sound (S2). This is followed by a short period of </a:t>
            </a:r>
            <a:r>
              <a:rPr lang="en-GB" sz="1600" b="1" dirty="0" err="1">
                <a:latin typeface="Helvetica LT Std" pitchFamily="34" charset="0"/>
              </a:rPr>
              <a:t>isovolumetric</a:t>
            </a:r>
            <a:r>
              <a:rPr lang="en-GB" sz="1600" b="1" dirty="0">
                <a:latin typeface="Helvetica LT Std" pitchFamily="34" charset="0"/>
              </a:rPr>
              <a:t> relaxation before the ventricular pressure falls below the atrial pressure, when the AV valve opens and rapid ventricular filling begins. The v wave of atrial and venous pressures reflects the build-up of venous pressure immediately before the AV valve opens.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17790677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39</a:t>
            </a:r>
          </a:p>
        </p:txBody>
      </p:sp>
      <p:sp>
        <p:nvSpPr>
          <p:cNvPr id="7" name="Rectangle 6"/>
          <p:cNvSpPr/>
          <p:nvPr/>
        </p:nvSpPr>
        <p:spPr>
          <a:xfrm>
            <a:off x="463352" y="533400"/>
            <a:ext cx="8299648" cy="238526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The ventricular pressure–volume loop is the plot of pressure versus volume; its area represents work done in a single beat. It is affected by ventricular contractility and compliance, and factors that alter refilling or ejection (e.g. CVP, afterload).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The third heart sound (S3) is associated with rapid ventricular filling, and is commonly heard in the young and during exercise, or when the filling pressure is high (e.g. heart failure). S4 is only heard during atrial systole when filling pressure is high. Cardiac murmurs are caused by turbulence in the blood, due to either valve stenosis (narrowing) or regurgitation (leaks).</a:t>
            </a:r>
            <a:endParaRPr lang="en-IN" sz="1600" dirty="0">
              <a:latin typeface="Helvetica LT Std" pitchFamily="34" charset="0"/>
            </a:endParaRPr>
          </a:p>
        </p:txBody>
      </p:sp>
    </p:spTree>
    <p:extLst>
      <p:ext uri="{BB962C8B-B14F-4D97-AF65-F5344CB8AC3E}">
        <p14:creationId xmlns:p14="http://schemas.microsoft.com/office/powerpoint/2010/main" val="4123983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4</a:t>
            </a:r>
          </a:p>
        </p:txBody>
      </p:sp>
      <p:sp>
        <p:nvSpPr>
          <p:cNvPr id="2" name="Rectangle 1"/>
          <p:cNvSpPr/>
          <p:nvPr/>
        </p:nvSpPr>
        <p:spPr>
          <a:xfrm>
            <a:off x="463352" y="533400"/>
            <a:ext cx="8299648" cy="2708434"/>
          </a:xfrm>
          <a:prstGeom prst="rect">
            <a:avLst/>
          </a:prstGeom>
        </p:spPr>
        <p:txBody>
          <a:bodyPr wrap="square">
            <a:spAutoFit/>
          </a:bodyPr>
          <a:lstStyle/>
          <a:p>
            <a:pPr marL="342900" indent="-342900">
              <a:lnSpc>
                <a:spcPts val="1800"/>
              </a:lnSpc>
              <a:spcBef>
                <a:spcPts val="300"/>
              </a:spcBef>
              <a:spcAft>
                <a:spcPts val="300"/>
              </a:spcAft>
              <a:buClr>
                <a:srgbClr val="C00000"/>
              </a:buClr>
              <a:buFont typeface="+mj-lt"/>
              <a:buAutoNum type="arabicPeriod" startAt="5"/>
            </a:pPr>
            <a:r>
              <a:rPr lang="en-GB" sz="1600" b="1" dirty="0">
                <a:latin typeface="Helvetica LT Std" pitchFamily="34" charset="0"/>
              </a:rPr>
              <a:t>The ionic concentrations of extracellular and intracellular fluids differ considerably, particularly for K</a:t>
            </a:r>
            <a:r>
              <a:rPr lang="en-GB" sz="1600" b="1" baseline="30000" dirty="0">
                <a:latin typeface="Helvetica LT Std" pitchFamily="34" charset="0"/>
              </a:rPr>
              <a:t>+</a:t>
            </a:r>
            <a:r>
              <a:rPr lang="en-GB" sz="1600" b="1" dirty="0">
                <a:latin typeface="Helvetica LT Std" pitchFamily="34" charset="0"/>
              </a:rPr>
              <a:t>, Na</a:t>
            </a:r>
            <a:r>
              <a:rPr lang="en-GB" sz="1600" b="1" baseline="30000" dirty="0">
                <a:latin typeface="Helvetica LT Std" pitchFamily="34" charset="0"/>
              </a:rPr>
              <a:t>+</a:t>
            </a:r>
            <a:r>
              <a:rPr lang="en-GB" sz="1600" b="1" dirty="0">
                <a:latin typeface="Helvetica LT Std" pitchFamily="34" charset="0"/>
              </a:rPr>
              <a:t> and Ca</a:t>
            </a:r>
            <a:r>
              <a:rPr lang="en-GB" sz="1600" b="1" baseline="30000" dirty="0">
                <a:latin typeface="Helvetica LT Std" pitchFamily="34" charset="0"/>
              </a:rPr>
              <a:t>2+</a:t>
            </a:r>
            <a:r>
              <a:rPr lang="en-GB" sz="1600" b="1" dirty="0">
                <a:latin typeface="Helvetica LT Std" pitchFamily="34" charset="0"/>
              </a:rPr>
              <a:t>. These differences are critical for cell function and signalling, and are responsible for the membrane potential. The differential distribution of ions is related to the semi-permeable nature of the membrane which has different </a:t>
            </a:r>
            <a:r>
              <a:rPr lang="en-GB" sz="1600" b="1" dirty="0" err="1">
                <a:latin typeface="Helvetica LT Std" pitchFamily="34" charset="0"/>
              </a:rPr>
              <a:t>permeabilities</a:t>
            </a:r>
            <a:r>
              <a:rPr lang="en-GB" sz="1600" b="1" dirty="0">
                <a:latin typeface="Helvetica LT Std" pitchFamily="34" charset="0"/>
              </a:rPr>
              <a:t> to different ions. At rest they are much more permeable to K</a:t>
            </a:r>
            <a:r>
              <a:rPr lang="en-GB" sz="1600" b="1" baseline="30000" dirty="0">
                <a:latin typeface="Helvetica LT Std" pitchFamily="34" charset="0"/>
              </a:rPr>
              <a:t>+</a:t>
            </a:r>
            <a:r>
              <a:rPr lang="en-GB" sz="1600" b="1" dirty="0">
                <a:latin typeface="Helvetica LT Std" pitchFamily="34" charset="0"/>
              </a:rPr>
              <a:t> and Cl</a:t>
            </a:r>
            <a:r>
              <a:rPr lang="en-GB" sz="1600" b="1" baseline="30000" dirty="0">
                <a:latin typeface="Helvetica LT Std" pitchFamily="34" charset="0"/>
              </a:rPr>
              <a:t>–</a:t>
            </a:r>
            <a:r>
              <a:rPr lang="en-GB" sz="1600" b="1" dirty="0">
                <a:latin typeface="Helvetica LT Std" pitchFamily="34" charset="0"/>
              </a:rPr>
              <a:t> than other ions.  </a:t>
            </a:r>
            <a:endParaRPr lang="en-IN" sz="1600" dirty="0">
              <a:latin typeface="Helvetica LT Std" pitchFamily="34" charset="0"/>
            </a:endParaRPr>
          </a:p>
          <a:p>
            <a:pPr marL="342900" indent="-342900">
              <a:lnSpc>
                <a:spcPts val="1800"/>
              </a:lnSpc>
              <a:spcBef>
                <a:spcPts val="300"/>
              </a:spcBef>
              <a:spcAft>
                <a:spcPts val="300"/>
              </a:spcAft>
              <a:buClr>
                <a:srgbClr val="C00000"/>
              </a:buClr>
              <a:buFont typeface="+mj-lt"/>
              <a:buAutoNum type="arabicPeriod" startAt="5"/>
            </a:pPr>
            <a:r>
              <a:rPr lang="en-GB" sz="1600" b="1" dirty="0">
                <a:latin typeface="Helvetica LT Std" pitchFamily="34" charset="0"/>
              </a:rPr>
              <a:t>Fixed intracellular negative charges on proteins and other impermeable anions attract positively charged K</a:t>
            </a:r>
            <a:r>
              <a:rPr lang="en-GB" sz="1600" b="1" baseline="30000" dirty="0">
                <a:latin typeface="Helvetica LT Std" pitchFamily="34" charset="0"/>
              </a:rPr>
              <a:t>+</a:t>
            </a:r>
            <a:r>
              <a:rPr lang="en-GB" sz="1600" b="1" dirty="0">
                <a:latin typeface="Helvetica LT Std" pitchFamily="34" charset="0"/>
              </a:rPr>
              <a:t> and Na</a:t>
            </a:r>
            <a:r>
              <a:rPr lang="en-GB" sz="1600" b="1" baseline="30000" dirty="0">
                <a:latin typeface="Helvetica LT Std" pitchFamily="34" charset="0"/>
              </a:rPr>
              <a:t>+ </a:t>
            </a:r>
            <a:r>
              <a:rPr lang="en-GB" sz="1600" b="1" dirty="0">
                <a:latin typeface="Helvetica LT Std" pitchFamily="34" charset="0"/>
              </a:rPr>
              <a:t>and repel Cl</a:t>
            </a:r>
            <a:r>
              <a:rPr lang="en-GB" sz="1600" b="1" baseline="30000" dirty="0">
                <a:latin typeface="Helvetica LT Std" pitchFamily="34" charset="0"/>
              </a:rPr>
              <a:t>–</a:t>
            </a:r>
            <a:r>
              <a:rPr lang="en-GB" sz="1600" b="1" dirty="0">
                <a:latin typeface="Helvetica LT Std" pitchFamily="34" charset="0"/>
              </a:rPr>
              <a:t>, but the low permeability to Na</a:t>
            </a:r>
            <a:r>
              <a:rPr lang="en-GB" sz="1600" b="1" baseline="30000" dirty="0">
                <a:latin typeface="Helvetica LT Std" pitchFamily="34" charset="0"/>
              </a:rPr>
              <a:t>+ </a:t>
            </a:r>
            <a:r>
              <a:rPr lang="en-GB" sz="1600" b="1" dirty="0">
                <a:latin typeface="Helvetica LT Std" pitchFamily="34" charset="0"/>
              </a:rPr>
              <a:t>limits its entry into the cell, and the Na</a:t>
            </a:r>
            <a:r>
              <a:rPr lang="en-GB" sz="1600" b="1" baseline="30000" dirty="0">
                <a:latin typeface="Helvetica LT Std" pitchFamily="34" charset="0"/>
              </a:rPr>
              <a:t>+ </a:t>
            </a:r>
            <a:r>
              <a:rPr lang="en-GB" sz="1600" b="1" dirty="0">
                <a:latin typeface="Helvetica LT Std" pitchFamily="34" charset="0"/>
              </a:rPr>
              <a:t>pump (Na</a:t>
            </a:r>
            <a:r>
              <a:rPr lang="en-GB" sz="1600" b="1" baseline="30000" dirty="0">
                <a:latin typeface="Helvetica LT Std" pitchFamily="34" charset="0"/>
              </a:rPr>
              <a:t>+</a:t>
            </a:r>
            <a:r>
              <a:rPr lang="en-GB" sz="1600" b="1" dirty="0">
                <a:latin typeface="Helvetica LT Std" pitchFamily="34" charset="0"/>
              </a:rPr>
              <a:t> –K</a:t>
            </a:r>
            <a:r>
              <a:rPr lang="en-GB" sz="1600" b="1" baseline="30000" dirty="0">
                <a:latin typeface="Helvetica LT Std" pitchFamily="34" charset="0"/>
              </a:rPr>
              <a:t>+</a:t>
            </a:r>
            <a:r>
              <a:rPr lang="en-GB" sz="1600" b="1" dirty="0">
                <a:latin typeface="Helvetica LT Std" pitchFamily="34" charset="0"/>
              </a:rPr>
              <a:t> ATPase) constantly pumps out Na</a:t>
            </a:r>
            <a:r>
              <a:rPr lang="en-GB" sz="1600" b="1" baseline="30000" dirty="0">
                <a:latin typeface="Helvetica LT Std" pitchFamily="34" charset="0"/>
              </a:rPr>
              <a:t>+ </a:t>
            </a:r>
            <a:r>
              <a:rPr lang="en-GB" sz="1600" b="1" dirty="0">
                <a:latin typeface="Helvetica LT Std" pitchFamily="34" charset="0"/>
              </a:rPr>
              <a:t>in exchange for K</a:t>
            </a:r>
            <a:r>
              <a:rPr lang="en-GB" sz="1600" b="1" baseline="30000" dirty="0">
                <a:latin typeface="Helvetica LT Std" pitchFamily="34" charset="0"/>
              </a:rPr>
              <a:t>+</a:t>
            </a:r>
            <a:r>
              <a:rPr lang="en-GB" sz="1600" b="1" dirty="0">
                <a:latin typeface="Helvetica LT Std" pitchFamily="34" charset="0"/>
              </a:rPr>
              <a:t>, leading to a high intracellular K</a:t>
            </a:r>
            <a:r>
              <a:rPr lang="en-GB" sz="1600" b="1" baseline="30000" dirty="0">
                <a:latin typeface="Helvetica LT Std" pitchFamily="34" charset="0"/>
              </a:rPr>
              <a:t>+</a:t>
            </a:r>
            <a:r>
              <a:rPr lang="en-GB" sz="1600" b="1" dirty="0">
                <a:latin typeface="Helvetica LT Std" pitchFamily="34" charset="0"/>
              </a:rPr>
              <a:t> and low intracellular Na</a:t>
            </a:r>
            <a:r>
              <a:rPr lang="en-GB" sz="1600" b="1" baseline="30000" dirty="0">
                <a:latin typeface="Helvetica LT Std" pitchFamily="34" charset="0"/>
              </a:rPr>
              <a:t>+</a:t>
            </a:r>
            <a:r>
              <a:rPr lang="en-GB" sz="1600" b="1" dirty="0">
                <a:latin typeface="Helvetica LT Std" pitchFamily="34" charset="0"/>
              </a:rPr>
              <a:t>.</a:t>
            </a:r>
            <a:endParaRPr lang="en-IN" sz="1500" b="1" dirty="0">
              <a:latin typeface="Helvetica LT Std" pitchFamily="34" charset="0"/>
            </a:endParaRPr>
          </a:p>
        </p:txBody>
      </p:sp>
    </p:spTree>
    <p:extLst>
      <p:ext uri="{BB962C8B-B14F-4D97-AF65-F5344CB8AC3E}">
        <p14:creationId xmlns:p14="http://schemas.microsoft.com/office/powerpoint/2010/main" val="16873182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40</a:t>
            </a:r>
          </a:p>
        </p:txBody>
      </p:sp>
      <p:sp>
        <p:nvSpPr>
          <p:cNvPr id="4" name="Title 3"/>
          <p:cNvSpPr>
            <a:spLocks noGrp="1"/>
          </p:cNvSpPr>
          <p:nvPr>
            <p:ph type="ctrTitle"/>
          </p:nvPr>
        </p:nvSpPr>
        <p:spPr>
          <a:xfrm>
            <a:off x="357241" y="513886"/>
            <a:ext cx="8534400" cy="511176"/>
          </a:xfrm>
        </p:spPr>
        <p:txBody>
          <a:bodyPr>
            <a:noAutofit/>
          </a:bodyPr>
          <a:lstStyle/>
          <a:p>
            <a:r>
              <a:rPr lang="en-IN" sz="2500" b="1" dirty="0">
                <a:solidFill>
                  <a:srgbClr val="C00000"/>
                </a:solidFill>
              </a:rPr>
              <a:t>22 Initiation of the heart beat and excitation–contraction coupling </a:t>
            </a:r>
            <a:endParaRPr lang="en-US" sz="2500" b="1" i="1" dirty="0">
              <a:solidFill>
                <a:srgbClr val="C00000"/>
              </a:solidFill>
            </a:endParaRPr>
          </a:p>
        </p:txBody>
      </p:sp>
      <p:sp>
        <p:nvSpPr>
          <p:cNvPr id="5" name="Rectangle 4"/>
          <p:cNvSpPr/>
          <p:nvPr/>
        </p:nvSpPr>
        <p:spPr>
          <a:xfrm>
            <a:off x="474617" y="1143000"/>
            <a:ext cx="8299648" cy="5570756"/>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A ventricular muscle action potential (AP) is initiated when </a:t>
            </a:r>
            <a:r>
              <a:rPr lang="en-GB" sz="1600" b="1" dirty="0" err="1">
                <a:latin typeface="Helvetica LT Std" pitchFamily="34" charset="0"/>
              </a:rPr>
              <a:t>myocytes</a:t>
            </a:r>
            <a:r>
              <a:rPr lang="en-GB" sz="1600" b="1" dirty="0">
                <a:latin typeface="Helvetica LT Std" pitchFamily="34" charset="0"/>
              </a:rPr>
              <a:t> depolarize to the threshold for voltage-gated Na</a:t>
            </a:r>
            <a:r>
              <a:rPr lang="en-GB" sz="1600" b="1" baseline="30000" dirty="0">
                <a:latin typeface="Helvetica LT Std" pitchFamily="34" charset="0"/>
              </a:rPr>
              <a:t>+</a:t>
            </a:r>
            <a:r>
              <a:rPr lang="en-GB" sz="1600" b="1" dirty="0">
                <a:latin typeface="Helvetica LT Std" pitchFamily="34" charset="0"/>
              </a:rPr>
              <a:t> channels, resulting in their activation and a fast AP upstroke. The initial depolarization is caused by current through gap junctions from an adjacent, already depolarized </a:t>
            </a:r>
            <a:r>
              <a:rPr lang="en-GB" sz="1600" b="1" dirty="0" err="1">
                <a:latin typeface="Helvetica LT Std" pitchFamily="34" charset="0"/>
              </a:rPr>
              <a:t>myocyte</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AP lasts ~300 </a:t>
            </a:r>
            <a:r>
              <a:rPr lang="en-GB" sz="1600" b="1" dirty="0" err="1">
                <a:latin typeface="Helvetica LT Std" pitchFamily="34" charset="0"/>
              </a:rPr>
              <a:t>ms</a:t>
            </a:r>
            <a:r>
              <a:rPr lang="en-GB" sz="1600" b="1" dirty="0">
                <a:latin typeface="Helvetica LT Std" pitchFamily="34" charset="0"/>
              </a:rPr>
              <a:t> due to activation of L-type voltage-activated Ca</a:t>
            </a:r>
            <a:r>
              <a:rPr lang="en-GB" sz="1600" b="1" baseline="30000" dirty="0">
                <a:latin typeface="Helvetica LT Std" pitchFamily="34" charset="0"/>
              </a:rPr>
              <a:t>2+</a:t>
            </a:r>
            <a:r>
              <a:rPr lang="en-GB" sz="1600" b="1" dirty="0">
                <a:latin typeface="Helvetica LT Std" pitchFamily="34" charset="0"/>
              </a:rPr>
              <a:t> channels and Ca</a:t>
            </a:r>
            <a:r>
              <a:rPr lang="en-GB" sz="1600" b="1" baseline="30000" dirty="0">
                <a:latin typeface="Helvetica LT Std" pitchFamily="34" charset="0"/>
              </a:rPr>
              <a:t>2+</a:t>
            </a:r>
            <a:r>
              <a:rPr lang="en-GB" sz="1600" b="1" dirty="0">
                <a:latin typeface="Helvetica LT Std" pitchFamily="34" charset="0"/>
              </a:rPr>
              <a:t> entry (plateau region), not present in nerves or skeletal muscle. In contrast sinoatrial (SAN) and atrioventricular node (AVN) APs have a slow upstroke due to activation of L-type Ca</a:t>
            </a:r>
            <a:r>
              <a:rPr lang="en-GB" sz="1600" b="1" baseline="30000" dirty="0">
                <a:latin typeface="Helvetica LT Std" pitchFamily="34" charset="0"/>
              </a:rPr>
              <a:t>2+</a:t>
            </a:r>
            <a:r>
              <a:rPr lang="en-GB" sz="1600" b="1" dirty="0">
                <a:latin typeface="Helvetica LT Std" pitchFamily="34" charset="0"/>
              </a:rPr>
              <a:t> channels only, not Na</a:t>
            </a:r>
            <a:r>
              <a:rPr lang="en-GB" sz="1600" b="1" baseline="30000" dirty="0">
                <a:latin typeface="Helvetica LT Std" pitchFamily="34" charset="0"/>
              </a:rPr>
              <a:t>+</a:t>
            </a:r>
            <a:r>
              <a:rPr lang="en-GB" sz="1600" b="1" dirty="0">
                <a:latin typeface="Helvetica LT Std" pitchFamily="34" charset="0"/>
              </a:rPr>
              <a:t> channels.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SAN (and AVN) spontaneously depolarize (pacemaker potential) due to slow decay of an outward K</a:t>
            </a:r>
            <a:r>
              <a:rPr lang="en-GB" sz="1600" b="1" baseline="30000" dirty="0">
                <a:latin typeface="Helvetica LT Std" pitchFamily="34" charset="0"/>
              </a:rPr>
              <a:t>+</a:t>
            </a:r>
            <a:r>
              <a:rPr lang="en-GB" sz="1600" b="1" dirty="0">
                <a:latin typeface="Helvetica LT Std" pitchFamily="34" charset="0"/>
              </a:rPr>
              <a:t> current and presence of an inward (depolarising) current (I</a:t>
            </a:r>
            <a:r>
              <a:rPr lang="en-GB" sz="1600" b="1" baseline="-25000" dirty="0">
                <a:latin typeface="Helvetica LT Std" pitchFamily="34" charset="0"/>
              </a:rPr>
              <a:t>F</a:t>
            </a:r>
            <a:r>
              <a:rPr lang="en-GB" sz="1600" b="1" dirty="0">
                <a:latin typeface="Helvetica LT Std" pitchFamily="34" charset="0"/>
              </a:rPr>
              <a:t>); an AP is initiated when the potential reaches threshold for L-type channels. The rate of decay of the SAN pacemaker potential is fastest and thus determines heart rate. This is slowed by parasympathetic stimulation (acetylcholine) and increased by sympathetic stimulation and adrenaline (epinephrine) (</a:t>
            </a:r>
            <a:r>
              <a:rPr lang="en-GB" sz="1600" b="1" dirty="0" err="1">
                <a:latin typeface="Helvetica LT Std" pitchFamily="34" charset="0"/>
              </a:rPr>
              <a:t>chronotropes</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Ca</a:t>
            </a:r>
            <a:r>
              <a:rPr lang="en-GB" sz="1600" b="1" baseline="30000" dirty="0">
                <a:latin typeface="Helvetica LT Std" pitchFamily="34" charset="0"/>
              </a:rPr>
              <a:t>2+</a:t>
            </a:r>
            <a:r>
              <a:rPr lang="en-GB" sz="1600" b="1" dirty="0">
                <a:latin typeface="Helvetica LT Std" pitchFamily="34" charset="0"/>
              </a:rPr>
              <a:t> entry during the AP plateau triggers myocardial contraction. However, it only accounts for ~25% of the rise in cytosolic Ca</a:t>
            </a:r>
            <a:r>
              <a:rPr lang="en-GB" sz="1600" b="1" baseline="30000" dirty="0">
                <a:latin typeface="Helvetica LT Std" pitchFamily="34" charset="0"/>
              </a:rPr>
              <a:t>2+</a:t>
            </a:r>
            <a:r>
              <a:rPr lang="en-GB" sz="1600" b="1" dirty="0">
                <a:latin typeface="Helvetica LT Std" pitchFamily="34" charset="0"/>
              </a:rPr>
              <a:t>. Ca</a:t>
            </a:r>
            <a:r>
              <a:rPr lang="en-GB" sz="1600" b="1" baseline="30000" dirty="0">
                <a:latin typeface="Helvetica LT Std" pitchFamily="34" charset="0"/>
              </a:rPr>
              <a:t>2+</a:t>
            </a:r>
            <a:r>
              <a:rPr lang="en-GB" sz="1600" b="1" dirty="0">
                <a:latin typeface="Helvetica LT Std" pitchFamily="34" charset="0"/>
              </a:rPr>
              <a:t> entering via L-type channels in the T-tubules causes a local increase in Ca</a:t>
            </a:r>
            <a:r>
              <a:rPr lang="en-GB" sz="1600" b="1" baseline="30000" dirty="0">
                <a:latin typeface="Helvetica LT Std" pitchFamily="34" charset="0"/>
              </a:rPr>
              <a:t>2+</a:t>
            </a:r>
            <a:r>
              <a:rPr lang="en-GB" sz="1600" b="1" dirty="0">
                <a:latin typeface="Helvetica LT Std" pitchFamily="34" charset="0"/>
              </a:rPr>
              <a:t>, which activates Ca</a:t>
            </a:r>
            <a:r>
              <a:rPr lang="en-GB" sz="1600" b="1" baseline="30000" dirty="0">
                <a:latin typeface="Helvetica LT Std" pitchFamily="34" charset="0"/>
              </a:rPr>
              <a:t>2+</a:t>
            </a:r>
            <a:r>
              <a:rPr lang="en-GB" sz="1600" b="1" dirty="0">
                <a:latin typeface="Helvetica LT Std" pitchFamily="34" charset="0"/>
              </a:rPr>
              <a:t> release channels in the sarcoplasmic reticulum (SR) through which stored Ca</a:t>
            </a:r>
            <a:r>
              <a:rPr lang="en-GB" sz="1600" b="1" baseline="30000" dirty="0">
                <a:latin typeface="Helvetica LT Std" pitchFamily="34" charset="0"/>
              </a:rPr>
              <a:t>2+</a:t>
            </a:r>
            <a:r>
              <a:rPr lang="en-GB" sz="1600" b="1" dirty="0">
                <a:latin typeface="Helvetica LT Std" pitchFamily="34" charset="0"/>
              </a:rPr>
              <a:t> enters the cytosol (Ca</a:t>
            </a:r>
            <a:r>
              <a:rPr lang="en-GB" sz="1600" b="1" baseline="30000" dirty="0">
                <a:latin typeface="Helvetica LT Std" pitchFamily="34" charset="0"/>
              </a:rPr>
              <a:t>2+</a:t>
            </a:r>
            <a:r>
              <a:rPr lang="en-GB" sz="1600" b="1" dirty="0">
                <a:latin typeface="Helvetica LT Std" pitchFamily="34" charset="0"/>
              </a:rPr>
              <a:t>-induced Ca</a:t>
            </a:r>
            <a:r>
              <a:rPr lang="en-GB" sz="1600" b="1" baseline="30000" dirty="0">
                <a:latin typeface="Helvetica LT Std" pitchFamily="34" charset="0"/>
              </a:rPr>
              <a:t>2+</a:t>
            </a:r>
            <a:r>
              <a:rPr lang="en-GB" sz="1600" b="1" dirty="0">
                <a:latin typeface="Helvetica LT Std" pitchFamily="34" charset="0"/>
              </a:rPr>
              <a:t> release; CICR).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5204021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41</a:t>
            </a:r>
          </a:p>
        </p:txBody>
      </p:sp>
      <p:sp>
        <p:nvSpPr>
          <p:cNvPr id="7" name="Rectangle 6"/>
          <p:cNvSpPr/>
          <p:nvPr/>
        </p:nvSpPr>
        <p:spPr>
          <a:xfrm>
            <a:off x="463352" y="533400"/>
            <a:ext cx="8299648" cy="3123932"/>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At the end of contraction Ca</a:t>
            </a:r>
            <a:r>
              <a:rPr lang="en-GB" sz="1600" b="1" baseline="30000" dirty="0">
                <a:latin typeface="Helvetica LT Std" pitchFamily="34" charset="0"/>
              </a:rPr>
              <a:t>2+</a:t>
            </a:r>
            <a:r>
              <a:rPr lang="en-GB" sz="1600" b="1" dirty="0">
                <a:latin typeface="Helvetica LT Std" pitchFamily="34" charset="0"/>
              </a:rPr>
              <a:t> is rapidly sequestered back into the SR by the Ca</a:t>
            </a:r>
            <a:r>
              <a:rPr lang="en-GB" sz="1600" b="1" baseline="30000" dirty="0">
                <a:latin typeface="Helvetica LT Std" pitchFamily="34" charset="0"/>
              </a:rPr>
              <a:t>2+</a:t>
            </a:r>
            <a:r>
              <a:rPr lang="en-GB" sz="1600" b="1" dirty="0">
                <a:latin typeface="Helvetica LT Std" pitchFamily="34" charset="0"/>
              </a:rPr>
              <a:t> ATPase (SERCA). Ca</a:t>
            </a:r>
            <a:r>
              <a:rPr lang="en-GB" sz="1600" b="1" baseline="30000" dirty="0">
                <a:latin typeface="Helvetica LT Std" pitchFamily="34" charset="0"/>
              </a:rPr>
              <a:t>2+</a:t>
            </a:r>
            <a:r>
              <a:rPr lang="en-GB" sz="1600" b="1" dirty="0">
                <a:latin typeface="Helvetica LT Std" pitchFamily="34" charset="0"/>
              </a:rPr>
              <a:t> that entered the cell is more slowly removed by the membrane Na</a:t>
            </a:r>
            <a:r>
              <a:rPr lang="en-GB" sz="1600" b="1" baseline="30000" dirty="0">
                <a:latin typeface="Helvetica LT Std" pitchFamily="34" charset="0"/>
              </a:rPr>
              <a:t>+</a:t>
            </a:r>
            <a:r>
              <a:rPr lang="en-GB" sz="1600" b="1" dirty="0">
                <a:latin typeface="Helvetica LT Std" pitchFamily="34" charset="0"/>
              </a:rPr>
              <a:t>–Ca</a:t>
            </a:r>
            <a:r>
              <a:rPr lang="en-GB" sz="1600" b="1" baseline="30000" dirty="0">
                <a:latin typeface="Helvetica LT Std" pitchFamily="34" charset="0"/>
              </a:rPr>
              <a:t>2+</a:t>
            </a:r>
            <a:r>
              <a:rPr lang="en-GB" sz="1600" b="1" dirty="0">
                <a:latin typeface="Helvetica LT Std" pitchFamily="34" charset="0"/>
              </a:rPr>
              <a:t> exchanger (NCX), driven by the Na</a:t>
            </a:r>
            <a:r>
              <a:rPr lang="en-GB" sz="1600" b="1" baseline="30000" dirty="0">
                <a:latin typeface="Helvetica LT Std" pitchFamily="34" charset="0"/>
              </a:rPr>
              <a:t>+</a:t>
            </a:r>
            <a:r>
              <a:rPr lang="en-GB" sz="1600" b="1" dirty="0">
                <a:latin typeface="Helvetica LT Std" pitchFamily="34" charset="0"/>
              </a:rPr>
              <a:t> electrochemical gradient; this continues during diastole.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Factors that increase cardiac muscle force independent of stretch (contractility) are called positive inotropes. Sympathetic stimulation and noradrenaline (norepinephrine) increase Ca</a:t>
            </a:r>
            <a:r>
              <a:rPr lang="en-GB" sz="1600" b="1" baseline="30000" dirty="0">
                <a:latin typeface="Helvetica LT Std" pitchFamily="34" charset="0"/>
              </a:rPr>
              <a:t>2+</a:t>
            </a:r>
            <a:r>
              <a:rPr lang="en-GB" sz="1600" b="1" dirty="0">
                <a:latin typeface="Helvetica LT Std" pitchFamily="34" charset="0"/>
              </a:rPr>
              <a:t> entry via L-type channels and thus force by activating </a:t>
            </a:r>
            <a:r>
              <a:rPr lang="en-GB" sz="1600" b="1" dirty="0">
                <a:latin typeface="Helvetica LT Std" pitchFamily="34" charset="0"/>
                <a:sym typeface="Symbol"/>
              </a:rPr>
              <a:t></a:t>
            </a:r>
            <a:r>
              <a:rPr lang="en-GB" sz="1600" b="1" dirty="0">
                <a:latin typeface="Helvetica LT Std" pitchFamily="34" charset="0"/>
              </a:rPr>
              <a:t>-</a:t>
            </a:r>
            <a:r>
              <a:rPr lang="en-GB" sz="1600" b="1" dirty="0" err="1">
                <a:latin typeface="Helvetica LT Std" pitchFamily="34" charset="0"/>
              </a:rPr>
              <a:t>adrenoreceptors</a:t>
            </a:r>
            <a:r>
              <a:rPr lang="en-GB" sz="1600" b="1" dirty="0">
                <a:latin typeface="Helvetica LT Std" pitchFamily="34" charset="0"/>
              </a:rPr>
              <a:t> and increasing </a:t>
            </a:r>
            <a:r>
              <a:rPr lang="en-GB" sz="1600" b="1" dirty="0" err="1">
                <a:latin typeface="Helvetica LT Std" pitchFamily="34" charset="0"/>
              </a:rPr>
              <a:t>cAMP</a:t>
            </a:r>
            <a:r>
              <a:rPr lang="en-GB" sz="1600" b="1" dirty="0">
                <a:latin typeface="Helvetica LT Std" pitchFamily="34" charset="0"/>
              </a:rPr>
              <a:t>. Cardiac glycosides (e.g. digoxin) inhibit the Na</a:t>
            </a:r>
            <a:r>
              <a:rPr lang="en-GB" sz="1600" b="1" baseline="30000" dirty="0">
                <a:latin typeface="Helvetica LT Std" pitchFamily="34" charset="0"/>
              </a:rPr>
              <a:t>+</a:t>
            </a:r>
            <a:r>
              <a:rPr lang="en-GB" sz="1600" b="1" dirty="0">
                <a:latin typeface="Helvetica LT Std" pitchFamily="34" charset="0"/>
              </a:rPr>
              <a:t> pump, so reducing the Na</a:t>
            </a:r>
            <a:r>
              <a:rPr lang="en-GB" sz="1600" b="1" baseline="30000" dirty="0">
                <a:latin typeface="Helvetica LT Std" pitchFamily="34" charset="0"/>
              </a:rPr>
              <a:t>+</a:t>
            </a:r>
            <a:r>
              <a:rPr lang="en-GB" sz="1600" b="1" dirty="0">
                <a:latin typeface="Helvetica LT Std" pitchFamily="34" charset="0"/>
              </a:rPr>
              <a:t> gradient which drives NCX; thus less Ca</a:t>
            </a:r>
            <a:r>
              <a:rPr lang="en-GB" sz="1600" b="1" baseline="30000" dirty="0">
                <a:latin typeface="Helvetica LT Std" pitchFamily="34" charset="0"/>
              </a:rPr>
              <a:t>2+</a:t>
            </a:r>
            <a:r>
              <a:rPr lang="en-GB" sz="1600" b="1" dirty="0">
                <a:latin typeface="Helvetica LT Std" pitchFamily="34" charset="0"/>
              </a:rPr>
              <a:t> is removed from the cell. Increased heart rate means there is less time to remove Ca</a:t>
            </a:r>
            <a:r>
              <a:rPr lang="en-GB" sz="1600" b="1" baseline="30000" dirty="0">
                <a:latin typeface="Helvetica LT Std" pitchFamily="34" charset="0"/>
              </a:rPr>
              <a:t>2+</a:t>
            </a:r>
            <a:r>
              <a:rPr lang="en-GB" sz="1600" b="1" dirty="0">
                <a:latin typeface="Helvetica LT Std" pitchFamily="34" charset="0"/>
              </a:rPr>
              <a:t> during diastole, so force increases (</a:t>
            </a:r>
            <a:r>
              <a:rPr lang="en-GB" sz="1600" b="1" dirty="0" err="1">
                <a:latin typeface="Helvetica LT Std" pitchFamily="34" charset="0"/>
              </a:rPr>
              <a:t>Treppe</a:t>
            </a:r>
            <a:r>
              <a:rPr lang="en-GB" sz="1600" b="1" dirty="0">
                <a:latin typeface="Helvetica LT Std" pitchFamily="34" charset="0"/>
              </a:rPr>
              <a:t> or staircase effect).</a:t>
            </a:r>
            <a:endParaRPr lang="en-IN" sz="1600" dirty="0">
              <a:latin typeface="Helvetica LT Std" pitchFamily="34" charset="0"/>
            </a:endParaRPr>
          </a:p>
        </p:txBody>
      </p:sp>
    </p:spTree>
    <p:extLst>
      <p:ext uri="{BB962C8B-B14F-4D97-AF65-F5344CB8AC3E}">
        <p14:creationId xmlns:p14="http://schemas.microsoft.com/office/powerpoint/2010/main" val="33541174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42</a:t>
            </a:r>
          </a:p>
        </p:txBody>
      </p:sp>
      <p:sp>
        <p:nvSpPr>
          <p:cNvPr id="4" name="Title 3"/>
          <p:cNvSpPr>
            <a:spLocks noGrp="1"/>
          </p:cNvSpPr>
          <p:nvPr>
            <p:ph type="ctrTitle"/>
          </p:nvPr>
        </p:nvSpPr>
        <p:spPr>
          <a:xfrm>
            <a:off x="609600" y="670620"/>
            <a:ext cx="7543800" cy="511176"/>
          </a:xfrm>
        </p:spPr>
        <p:txBody>
          <a:bodyPr>
            <a:noAutofit/>
          </a:bodyPr>
          <a:lstStyle/>
          <a:p>
            <a:r>
              <a:rPr lang="en-IN" sz="2500" b="1" dirty="0">
                <a:solidFill>
                  <a:srgbClr val="C00000"/>
                </a:solidFill>
              </a:rPr>
              <a:t>23 Control of cardiac output and Starling’s law of the heart</a:t>
            </a:r>
            <a:endParaRPr lang="en-US" sz="2500" b="1" i="1" dirty="0">
              <a:solidFill>
                <a:srgbClr val="C00000"/>
              </a:solidFill>
            </a:endParaRPr>
          </a:p>
        </p:txBody>
      </p:sp>
      <p:sp>
        <p:nvSpPr>
          <p:cNvPr id="5" name="Rectangle 4"/>
          <p:cNvSpPr/>
          <p:nvPr/>
        </p:nvSpPr>
        <p:spPr>
          <a:xfrm>
            <a:off x="463352" y="1249740"/>
            <a:ext cx="8299648" cy="4262705"/>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Cardiac output (CO) is influenced by filling pressure (preload), cardiac muscle force and afterload, which are modulated by the autonomic nervous system (ANS). The heart and vasculature are in series and interdependent; except for transient differences venous return must equal CO.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Ventricular filling pressure (EDP) determines EDV and hence stretch of the ventricular wall. This influences the force of contraction (Starling’s law of the heart). The relationship between EDP and stroke volume is the ventricular function or Starling curve. At normal EDP the curve is steep, so small changes in EDP cause large changes in force.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key importance of Starling’s law is that it allows the outputs of the right and left ventricles to be matched. An increase in the right ventricular filling pressure (or CVP) will consequently affect both ventricles and increase cardiac output.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ANS regulates cardiac output by actions on heart rate and cardiac muscle contractility, arterial vasoconstriction (increases peripheral resistance and afterload) and </a:t>
            </a:r>
            <a:r>
              <a:rPr lang="en-GB" sz="1600" b="1" dirty="0" err="1">
                <a:latin typeface="Helvetica LT Std" pitchFamily="34" charset="0"/>
              </a:rPr>
              <a:t>venoconstriction</a:t>
            </a:r>
            <a:r>
              <a:rPr lang="en-GB" sz="1600" b="1" dirty="0">
                <a:latin typeface="Helvetica LT Std" pitchFamily="34" charset="0"/>
              </a:rPr>
              <a:t> (decreases venous compliance, mobilizes blood and increases CVP).  </a:t>
            </a:r>
            <a:endParaRPr lang="en-IN" sz="1600" dirty="0">
              <a:latin typeface="Helvetica LT Std" pitchFamily="34" charset="0"/>
            </a:endParaRPr>
          </a:p>
        </p:txBody>
      </p:sp>
    </p:spTree>
    <p:extLst>
      <p:ext uri="{BB962C8B-B14F-4D97-AF65-F5344CB8AC3E}">
        <p14:creationId xmlns:p14="http://schemas.microsoft.com/office/powerpoint/2010/main" val="19499610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43</a:t>
            </a:r>
          </a:p>
        </p:txBody>
      </p:sp>
      <p:sp>
        <p:nvSpPr>
          <p:cNvPr id="7" name="Rectangle 6"/>
          <p:cNvSpPr/>
          <p:nvPr/>
        </p:nvSpPr>
        <p:spPr>
          <a:xfrm>
            <a:off x="463352" y="533400"/>
            <a:ext cx="8299648" cy="344709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An increase in CVP impedes venous return because it reduces the arterial–venous pressure difference. The vascular function curve shows the relationship between CVP and venous return. However, CO must equal venous return. </a:t>
            </a: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Note that any increase in CVP also increase cardiac output (Starling’s Law), causing arterial pressure to rise. Thus even though CVP has increased, the </a:t>
            </a:r>
            <a:r>
              <a:rPr lang="en-GB" sz="1600" b="1" dirty="0" err="1">
                <a:latin typeface="Helvetica LT Std" pitchFamily="34" charset="0"/>
              </a:rPr>
              <a:t>arterio</a:t>
            </a:r>
            <a:r>
              <a:rPr lang="en-GB" sz="1600" b="1" dirty="0">
                <a:latin typeface="Helvetica LT Std" pitchFamily="34" charset="0"/>
              </a:rPr>
              <a:t>-venous pressure gradient which drive flow through the tissues is increased.</a:t>
            </a: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By plotting the vascular function curve on the same axis as the ventricular (or cardiac) function curve, it can be seen that equilibrium can only occur where the lines cross, i.e. where CO = VR (Guyton’s analysis). This can be used to show how the function of the heart and vasculature are integrated, and how perturbations (e.g. inotropes, vasodilators, increased CVP) lead to a new equilibrium.</a:t>
            </a:r>
            <a:endParaRPr lang="en-IN" sz="1600" dirty="0">
              <a:latin typeface="Helvetica LT Std" pitchFamily="34" charset="0"/>
            </a:endParaRPr>
          </a:p>
        </p:txBody>
      </p:sp>
    </p:spTree>
    <p:extLst>
      <p:ext uri="{BB962C8B-B14F-4D97-AF65-F5344CB8AC3E}">
        <p14:creationId xmlns:p14="http://schemas.microsoft.com/office/powerpoint/2010/main" val="11508377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44</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24 Blood vessels</a:t>
            </a:r>
            <a:endParaRPr lang="en-US" sz="2500" b="1" i="1" dirty="0">
              <a:solidFill>
                <a:srgbClr val="C00000"/>
              </a:solidFill>
            </a:endParaRPr>
          </a:p>
        </p:txBody>
      </p:sp>
      <p:sp>
        <p:nvSpPr>
          <p:cNvPr id="5" name="Rectangle 4"/>
          <p:cNvSpPr/>
          <p:nvPr/>
        </p:nvSpPr>
        <p:spPr>
          <a:xfrm>
            <a:off x="463352" y="1075521"/>
            <a:ext cx="8299648" cy="5401479"/>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Arteries and veins have an inner layer (tunica intima) containing endothelial cells; middle layer (tunica media) containing smooth muscle cells; and outer layer (tunica adventitia) containing collagen, nerves and fibroblasts.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Capillaries and </a:t>
            </a:r>
            <a:r>
              <a:rPr lang="en-GB" sz="1600" b="1" dirty="0" err="1">
                <a:latin typeface="Helvetica LT Std" pitchFamily="34" charset="0"/>
              </a:rPr>
              <a:t>postcapillary</a:t>
            </a:r>
            <a:r>
              <a:rPr lang="en-GB" sz="1600" b="1" dirty="0">
                <a:latin typeface="Helvetica LT Std" pitchFamily="34" charset="0"/>
              </a:rPr>
              <a:t> </a:t>
            </a:r>
            <a:r>
              <a:rPr lang="en-GB" sz="1600" b="1" dirty="0" err="1">
                <a:latin typeface="Helvetica LT Std" pitchFamily="34" charset="0"/>
              </a:rPr>
              <a:t>venules</a:t>
            </a:r>
            <a:r>
              <a:rPr lang="en-GB" sz="1600" b="1" dirty="0">
                <a:latin typeface="Helvetica LT Std" pitchFamily="34" charset="0"/>
              </a:rPr>
              <a:t> lack smooth muscle and nerves, and are formed of endothelial cells on a basal lamina. There are three types of capillaries: in ascending order of permeability these are termed continuous, fenestrated and discontinuous (or sinusoidal).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Vasoconstrictors activate phospholipase C which produces inositol 1,4,5-trisphosphate (IP</a:t>
            </a:r>
            <a:r>
              <a:rPr lang="en-GB" sz="1600" b="1" baseline="-25000" dirty="0">
                <a:latin typeface="Helvetica LT Std" pitchFamily="34" charset="0"/>
              </a:rPr>
              <a:t>3</a:t>
            </a:r>
            <a:r>
              <a:rPr lang="en-GB" sz="1600" b="1" dirty="0">
                <a:latin typeface="Helvetica LT Std" pitchFamily="34" charset="0"/>
              </a:rPr>
              <a:t>) and </a:t>
            </a:r>
            <a:r>
              <a:rPr lang="en-GB" sz="1600" b="1" dirty="0" err="1">
                <a:latin typeface="Helvetica LT Std" pitchFamily="34" charset="0"/>
              </a:rPr>
              <a:t>diacylglycerol</a:t>
            </a:r>
            <a:r>
              <a:rPr lang="en-GB" sz="1600" b="1" dirty="0">
                <a:latin typeface="Helvetica LT Std" pitchFamily="34" charset="0"/>
              </a:rPr>
              <a:t> (DAG), and via depolarization. IP</a:t>
            </a:r>
            <a:r>
              <a:rPr lang="en-GB" sz="1600" b="1" baseline="-25000" dirty="0">
                <a:latin typeface="Helvetica LT Std" pitchFamily="34" charset="0"/>
              </a:rPr>
              <a:t>3</a:t>
            </a:r>
            <a:r>
              <a:rPr lang="en-GB" sz="1600" b="1" dirty="0">
                <a:latin typeface="Helvetica LT Std" pitchFamily="34" charset="0"/>
              </a:rPr>
              <a:t> causes release of Ca</a:t>
            </a:r>
            <a:r>
              <a:rPr lang="en-GB" sz="1600" b="1" baseline="30000" dirty="0">
                <a:latin typeface="Helvetica LT Std" pitchFamily="34" charset="0"/>
              </a:rPr>
              <a:t>2+</a:t>
            </a:r>
            <a:r>
              <a:rPr lang="en-GB" sz="1600" b="1" dirty="0">
                <a:latin typeface="Helvetica LT Std" pitchFamily="34" charset="0"/>
              </a:rPr>
              <a:t> from the sarcoplasmic reticulum; depolarization activates Ca</a:t>
            </a:r>
            <a:r>
              <a:rPr lang="en-GB" sz="1600" b="1" baseline="30000" dirty="0">
                <a:latin typeface="Helvetica LT Std" pitchFamily="34" charset="0"/>
              </a:rPr>
              <a:t>2+</a:t>
            </a:r>
            <a:r>
              <a:rPr lang="en-GB" sz="1600" b="1" dirty="0">
                <a:latin typeface="Helvetica LT Std" pitchFamily="34" charset="0"/>
              </a:rPr>
              <a:t> entry via voltage-activated Ca</a:t>
            </a:r>
            <a:r>
              <a:rPr lang="en-GB" sz="1600" b="1" baseline="30000" dirty="0">
                <a:latin typeface="Helvetica LT Std" pitchFamily="34" charset="0"/>
              </a:rPr>
              <a:t>2+</a:t>
            </a:r>
            <a:r>
              <a:rPr lang="en-GB" sz="1600" b="1" dirty="0">
                <a:latin typeface="Helvetica LT Std" pitchFamily="34" charset="0"/>
              </a:rPr>
              <a:t> channels. Both elevate intracellular [Ca</a:t>
            </a:r>
            <a:r>
              <a:rPr lang="en-GB" sz="1600" b="1" baseline="30000" dirty="0">
                <a:latin typeface="Helvetica LT Std" pitchFamily="34" charset="0"/>
              </a:rPr>
              <a:t>2+</a:t>
            </a:r>
            <a:r>
              <a:rPr lang="en-GB" sz="1600" b="1" dirty="0">
                <a:latin typeface="Helvetica LT Std" pitchFamily="34" charset="0"/>
              </a:rPr>
              <a:t>] and so promote contraction.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Many vasoconstrictors also cause Ca</a:t>
            </a:r>
            <a:r>
              <a:rPr lang="en-GB" sz="1600" b="1" baseline="30000" dirty="0">
                <a:latin typeface="Helvetica LT Std" pitchFamily="34" charset="0"/>
              </a:rPr>
              <a:t>2+</a:t>
            </a:r>
            <a:r>
              <a:rPr lang="en-GB" sz="1600" b="1" dirty="0">
                <a:latin typeface="Helvetica LT Std" pitchFamily="34" charset="0"/>
              </a:rPr>
              <a:t> sensitization (more force for any given rise in Ca</a:t>
            </a:r>
            <a:r>
              <a:rPr lang="en-GB" sz="1600" b="1" baseline="30000" dirty="0">
                <a:latin typeface="Helvetica LT Std" pitchFamily="34" charset="0"/>
              </a:rPr>
              <a:t>2+</a:t>
            </a:r>
            <a:r>
              <a:rPr lang="en-GB" sz="1600" b="1" dirty="0">
                <a:latin typeface="Helvetica LT Std" pitchFamily="34" charset="0"/>
              </a:rPr>
              <a:t>), as a result of inhibition of myosin phosphatase caused mainly by Rho kinase.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Smooth muscle relaxation is generally caused by stimuli that increase cyclic GMP or cyclic AMP. These second messengers act through protein kinases to reduce intracellular [Ca</a:t>
            </a:r>
            <a:r>
              <a:rPr lang="en-GB" sz="1600" b="1" baseline="30000" dirty="0">
                <a:latin typeface="Helvetica LT Std" pitchFamily="34" charset="0"/>
              </a:rPr>
              <a:t>2+</a:t>
            </a:r>
            <a:r>
              <a:rPr lang="en-GB" sz="1600" b="1" dirty="0">
                <a:latin typeface="Helvetica LT Std" pitchFamily="34" charset="0"/>
              </a:rPr>
              <a:t>] by sequestration into the SR and removal from the cell.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40023391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45</a:t>
            </a:r>
          </a:p>
        </p:txBody>
      </p:sp>
      <p:sp>
        <p:nvSpPr>
          <p:cNvPr id="7" name="Rectangle 6"/>
          <p:cNvSpPr/>
          <p:nvPr/>
        </p:nvSpPr>
        <p:spPr>
          <a:xfrm>
            <a:off x="463352" y="533400"/>
            <a:ext cx="8299648" cy="1323439"/>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6"/>
            </a:pPr>
            <a:r>
              <a:rPr lang="en-GB" sz="1600" b="1" dirty="0">
                <a:latin typeface="Helvetica LT Std" pitchFamily="34" charset="0"/>
              </a:rPr>
              <a:t>The endothelium releases important vasoactive compounds in response to local mediators, stretch and flow. These include the </a:t>
            </a:r>
            <a:r>
              <a:rPr lang="en-GB" sz="1600" b="1" dirty="0" err="1">
                <a:latin typeface="Helvetica LT Std" pitchFamily="34" charset="0"/>
              </a:rPr>
              <a:t>vasorelaxants</a:t>
            </a:r>
            <a:r>
              <a:rPr lang="en-GB" sz="1600" b="1" dirty="0">
                <a:latin typeface="Helvetica LT Std" pitchFamily="34" charset="0"/>
              </a:rPr>
              <a:t> nitric oxide (increases smooth muscle cGMP) and prostacyclin (increases </a:t>
            </a:r>
            <a:r>
              <a:rPr lang="en-GB" sz="1600" b="1" dirty="0" err="1">
                <a:latin typeface="Helvetica LT Std" pitchFamily="34" charset="0"/>
              </a:rPr>
              <a:t>cAMP</a:t>
            </a:r>
            <a:r>
              <a:rPr lang="en-GB" sz="1600" b="1" dirty="0">
                <a:latin typeface="Helvetica LT Std" pitchFamily="34" charset="0"/>
              </a:rPr>
              <a:t>), both of which also inhibit haemostasis, and vasoconstrictors such as endothelin-1 and thromboxane A</a:t>
            </a:r>
            <a:r>
              <a:rPr lang="en-GB" sz="1600" b="1" baseline="-25000" dirty="0">
                <a:latin typeface="Helvetica LT Std" pitchFamily="34" charset="0"/>
              </a:rPr>
              <a:t>2</a:t>
            </a:r>
            <a:r>
              <a:rPr lang="en-GB" sz="1600" b="1" dirty="0">
                <a:latin typeface="Helvetica LT Std" pitchFamily="34" charset="0"/>
              </a:rPr>
              <a:t>.</a:t>
            </a:r>
            <a:endParaRPr lang="en-IN" sz="1600" dirty="0">
              <a:latin typeface="Helvetica LT Std" pitchFamily="34" charset="0"/>
            </a:endParaRPr>
          </a:p>
        </p:txBody>
      </p:sp>
    </p:spTree>
    <p:extLst>
      <p:ext uri="{BB962C8B-B14F-4D97-AF65-F5344CB8AC3E}">
        <p14:creationId xmlns:p14="http://schemas.microsoft.com/office/powerpoint/2010/main" val="3695996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46</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25 Control of blood pressure and blood volume</a:t>
            </a:r>
            <a:endParaRPr lang="en-US" sz="2500" b="1" i="1" dirty="0">
              <a:solidFill>
                <a:srgbClr val="C00000"/>
              </a:solidFill>
            </a:endParaRPr>
          </a:p>
        </p:txBody>
      </p:sp>
      <p:sp>
        <p:nvSpPr>
          <p:cNvPr id="5" name="Rectangle 4"/>
          <p:cNvSpPr/>
          <p:nvPr/>
        </p:nvSpPr>
        <p:spPr>
          <a:xfrm>
            <a:off x="463352" y="1057656"/>
            <a:ext cx="8299648" cy="5170646"/>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Tissues control their blood supply by altering their resistance. This requires regulation of the driving force, mean arterial pressure (MAP). MAP = total peripheral resistance (TPR) x cardiac output; cardiac output is dependent on central venous pressure (CVP) and thus blood volume.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Baroreceptor reflex: MAP is detected by baroreceptors (stretch receptors) in the carotid sinus and arch of aorta. A fall in MAP decreases baroreceptor activity and firing of afferent nerves to the brain stem. Efferent sympathetic activity increases, causing heart rate and cardiac contractility to increase, peripheral vasoconstriction and an increase in TPR, and </a:t>
            </a:r>
            <a:r>
              <a:rPr lang="en-GB" sz="1600" b="1" dirty="0" err="1">
                <a:latin typeface="Helvetica LT Std" pitchFamily="34" charset="0"/>
              </a:rPr>
              <a:t>venoconstriction</a:t>
            </a:r>
            <a:r>
              <a:rPr lang="en-GB" sz="1600" b="1" dirty="0">
                <a:latin typeface="Helvetica LT Std" pitchFamily="34" charset="0"/>
              </a:rPr>
              <a:t> which increases CVP. A decrease in parasympathetic activity contributes to the rise in heart rate. The baroreceptor reflex is important for short-term regulation of MAP, e.g. during exercise and changes in posture, and contributes to long-term control of MAP.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key mechanisms for long-term control of MAP and blood volume are regulation of renal Na</a:t>
            </a:r>
            <a:r>
              <a:rPr lang="en-GB" sz="1600" b="1" baseline="30000" dirty="0">
                <a:latin typeface="Helvetica LT Std" pitchFamily="34" charset="0"/>
              </a:rPr>
              <a:t>+</a:t>
            </a:r>
            <a:r>
              <a:rPr lang="en-GB" sz="1600" b="1" dirty="0">
                <a:latin typeface="Helvetica LT Std" pitchFamily="34" charset="0"/>
              </a:rPr>
              <a:t> and water excretion. A fall in MAP reduces renal perfusion pressure and, via the baroreceptor reflex, causes constriction of renal afferent arterioles, so reducing filtration and excretion of Na</a:t>
            </a:r>
            <a:r>
              <a:rPr lang="en-GB" sz="1600" b="1" baseline="30000" dirty="0">
                <a:latin typeface="Helvetica LT Std" pitchFamily="34" charset="0"/>
              </a:rPr>
              <a:t>+ </a:t>
            </a:r>
            <a:r>
              <a:rPr lang="en-GB" sz="1600" b="1" dirty="0">
                <a:latin typeface="Helvetica LT Std" pitchFamily="34" charset="0"/>
              </a:rPr>
              <a:t>and water. Sympathetic stimulation activates the renin–angiotensin system, increasing angiotensin II, which causes peripheral vasoconstriction, and release of aldosterone, which promotes renal Na</a:t>
            </a:r>
            <a:r>
              <a:rPr lang="en-GB" sz="1600" b="1" baseline="30000" dirty="0">
                <a:latin typeface="Helvetica LT Std" pitchFamily="34" charset="0"/>
              </a:rPr>
              <a:t>+</a:t>
            </a:r>
            <a:r>
              <a:rPr lang="en-GB" sz="1600" b="1" dirty="0">
                <a:latin typeface="Helvetica LT Std" pitchFamily="34" charset="0"/>
              </a:rPr>
              <a:t> reabsorption.    </a:t>
            </a:r>
            <a:endParaRPr lang="en-IN" sz="1600" dirty="0">
              <a:latin typeface="Helvetica LT Std" pitchFamily="34" charset="0"/>
            </a:endParaRPr>
          </a:p>
        </p:txBody>
      </p:sp>
    </p:spTree>
    <p:extLst>
      <p:ext uri="{BB962C8B-B14F-4D97-AF65-F5344CB8AC3E}">
        <p14:creationId xmlns:p14="http://schemas.microsoft.com/office/powerpoint/2010/main" val="32896868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47</a:t>
            </a:r>
          </a:p>
        </p:txBody>
      </p:sp>
      <p:sp>
        <p:nvSpPr>
          <p:cNvPr id="7" name="Rectangle 6"/>
          <p:cNvSpPr/>
          <p:nvPr/>
        </p:nvSpPr>
        <p:spPr>
          <a:xfrm>
            <a:off x="463352" y="533400"/>
            <a:ext cx="8299648" cy="4678204"/>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Blood volume is detected by stretch receptors in the </a:t>
            </a:r>
            <a:r>
              <a:rPr lang="en-GB" sz="1600" b="1" dirty="0" err="1">
                <a:latin typeface="Helvetica LT Std" pitchFamily="34" charset="0"/>
              </a:rPr>
              <a:t>venoatrial</a:t>
            </a:r>
            <a:r>
              <a:rPr lang="en-GB" sz="1600" b="1" dirty="0">
                <a:latin typeface="Helvetica LT Std" pitchFamily="34" charset="0"/>
              </a:rPr>
              <a:t> junction and atria. A fall in blood volume activates the sympathetic system and thus the renin–angiotensin system and vasoconstriction. It also causes release of antidiuretic hormone (ADH) from the hypothalamus which potentiates renal reabsorption of water. Release of atrial natriuretic peptide from the atria is reduced, also increasing Na</a:t>
            </a:r>
            <a:r>
              <a:rPr lang="en-GB" sz="1600" b="1" baseline="30000" dirty="0">
                <a:latin typeface="Helvetica LT Std" pitchFamily="34" charset="0"/>
              </a:rPr>
              <a:t>+</a:t>
            </a:r>
            <a:r>
              <a:rPr lang="en-GB" sz="1600" b="1" dirty="0">
                <a:latin typeface="Helvetica LT Std" pitchFamily="34" charset="0"/>
              </a:rPr>
              <a:t> reabsorption. ADH and angiotensin II stimulate thirst.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Cardiovascular shock is an acute condition occurring when body blood flow becomes inadequate, often with a fall in MAP. The most common cause is haemorrhage (</a:t>
            </a:r>
            <a:r>
              <a:rPr lang="en-GB" sz="1600" b="1" dirty="0" err="1">
                <a:latin typeface="Helvetica LT Std" pitchFamily="34" charset="0"/>
              </a:rPr>
              <a:t>hypovolumic</a:t>
            </a:r>
            <a:r>
              <a:rPr lang="en-GB" sz="1600" b="1" dirty="0">
                <a:latin typeface="Helvetica LT Std" pitchFamily="34" charset="0"/>
              </a:rPr>
              <a:t> shock); others include profound vasodilatation (low-resistance shock, anaphylaxis) and acute heart failure (cardiogenic shock).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Blood loss of &lt;20% is countered by the baroreceptor reflex which mobilizes blood from capacitance vessels and maintains MAP. Volume is restored within </a:t>
            </a:r>
            <a:r>
              <a:rPr lang="en-GB" sz="1600" b="1" dirty="0" smtClean="0">
                <a:latin typeface="Helvetica LT Std" pitchFamily="34" charset="0"/>
              </a:rPr>
              <a:t>24 h </a:t>
            </a:r>
            <a:r>
              <a:rPr lang="en-GB" sz="1600" b="1" dirty="0">
                <a:latin typeface="Helvetica LT Std" pitchFamily="34" charset="0"/>
              </a:rPr>
              <a:t>as fluid moves from tissues into the plasma, urine production is suppressed, and ADH and angiotensin II stimulate thirst. Greater loss (30–50%) is survivable with transfusion within ~1 h. After this, irreversible shock may develop as a result of tissue ischaemia, toxins and acidity, which can lead to </a:t>
            </a:r>
            <a:r>
              <a:rPr lang="en-GB" sz="1600" b="1" dirty="0" err="1">
                <a:latin typeface="Helvetica LT Std" pitchFamily="34" charset="0"/>
              </a:rPr>
              <a:t>multiorgan</a:t>
            </a:r>
            <a:r>
              <a:rPr lang="en-GB" sz="1600" b="1" dirty="0">
                <a:latin typeface="Helvetica LT Std" pitchFamily="34" charset="0"/>
              </a:rPr>
              <a:t> failure.</a:t>
            </a:r>
            <a:endParaRPr lang="en-IN" sz="1600" dirty="0">
              <a:latin typeface="Helvetica LT Std" pitchFamily="34" charset="0"/>
            </a:endParaRPr>
          </a:p>
        </p:txBody>
      </p:sp>
    </p:spTree>
    <p:extLst>
      <p:ext uri="{BB962C8B-B14F-4D97-AF65-F5344CB8AC3E}">
        <p14:creationId xmlns:p14="http://schemas.microsoft.com/office/powerpoint/2010/main" val="9085881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48</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26 The microcirculation, filtration and lymphatics</a:t>
            </a:r>
            <a:endParaRPr lang="en-US" sz="2500" b="1" i="1" dirty="0">
              <a:solidFill>
                <a:srgbClr val="C00000"/>
              </a:solidFill>
            </a:endParaRPr>
          </a:p>
        </p:txBody>
      </p:sp>
      <p:sp>
        <p:nvSpPr>
          <p:cNvPr id="5" name="Rectangle 4"/>
          <p:cNvSpPr/>
          <p:nvPr/>
        </p:nvSpPr>
        <p:spPr>
          <a:xfrm>
            <a:off x="463352" y="1057656"/>
            <a:ext cx="8299648" cy="5078313"/>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microcirculation consists of the terminal arterioles and exchange vessels: capillaries and small </a:t>
            </a:r>
            <a:r>
              <a:rPr lang="en-GB" sz="1600" b="1" dirty="0" err="1">
                <a:latin typeface="Helvetica LT Std" pitchFamily="34" charset="0"/>
              </a:rPr>
              <a:t>venules</a:t>
            </a:r>
            <a:r>
              <a:rPr lang="en-GB" sz="1600" b="1" dirty="0">
                <a:latin typeface="Helvetica LT Std" pitchFamily="34" charset="0"/>
              </a:rPr>
              <a:t>. Blood flow into the microcirculation is regulated by the sympathetic system and local metabolic products.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Most capillaries are continuous, with tight junctions between endothelial cells that are relatively impermeable to proteins but allow water, ions and small molecules to pass. Fenestrated capillaries are 10 times more permeable because of pores (fenestrae), and are found in joints, gut and the kidney. Discontinuous (sinusoidal) capillaries have gaps large enough for blood cells to pass (bone marrow, spleen, liver).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Fluid movement across exchange vessels is determined by the balance between hydrostatic and oncotic pressures. The hydrostatic pressure gradient drives water out of capillaries (filtration), whilst the oncotic pressure gradient draws water into capillaries (absorption). The oncotic pressure gradient is determined by the difference in protein concentration in plasma and interstitial fluid.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Fluid movement (flow) across exchange vessel walls is described by the Starling equation:  Flow = (capillary pressure – interstitial pressure) – </a:t>
            </a:r>
            <a:r>
              <a:rPr lang="en-GB" sz="1600" b="1" dirty="0">
                <a:latin typeface="Helvetica LT Std" pitchFamily="34" charset="0"/>
                <a:sym typeface="Symbol"/>
              </a:rPr>
              <a:t></a:t>
            </a:r>
            <a:r>
              <a:rPr lang="en-GB" sz="1600" b="1" dirty="0">
                <a:latin typeface="Helvetica LT Std" pitchFamily="34" charset="0"/>
              </a:rPr>
              <a:t> (plasma oncotic pressure – interstitial oncotic pressure). The difference in oncotic pressure is about ~17 mmHg. </a:t>
            </a:r>
            <a:r>
              <a:rPr lang="en-GB" sz="1600" b="1" dirty="0">
                <a:latin typeface="Helvetica LT Std" pitchFamily="34" charset="0"/>
                <a:sym typeface="Symbol"/>
              </a:rPr>
              <a:t></a:t>
            </a:r>
            <a:r>
              <a:rPr lang="en-GB" sz="1600" b="1" dirty="0">
                <a:latin typeface="Helvetica LT Std" pitchFamily="34" charset="0"/>
              </a:rPr>
              <a:t> is the reflection coefficient.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34726466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49</a:t>
            </a:r>
          </a:p>
        </p:txBody>
      </p:sp>
      <p:sp>
        <p:nvSpPr>
          <p:cNvPr id="7" name="Rectangle 6"/>
          <p:cNvSpPr/>
          <p:nvPr/>
        </p:nvSpPr>
        <p:spPr>
          <a:xfrm>
            <a:off x="463352" y="533400"/>
            <a:ext cx="8299648" cy="3370153"/>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Over the whole body these gradients are well balanced, and net filtration is only about 8 L per day. An imbalance can cause excess filtration and accumulation of fluid in tissues (oedema). Inflammation causes oedema because it increases capillary permeability and allows protein to leak into the </a:t>
            </a:r>
            <a:r>
              <a:rPr lang="en-GB" sz="1600" b="1" dirty="0" err="1">
                <a:latin typeface="Helvetica LT Std" pitchFamily="34" charset="0"/>
              </a:rPr>
              <a:t>interstitium</a:t>
            </a:r>
            <a:r>
              <a:rPr lang="en-GB" sz="1600" b="1" dirty="0">
                <a:latin typeface="Helvetica LT Std" pitchFamily="34" charset="0"/>
              </a:rPr>
              <a:t>. Increased venous pressure can also lead to oedema, e.g. standing without moving the legs prevents the operation of the muscle pump, local venous pressure rises and the legs swell.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The lymphatic system returns fluid filtered by the microcirculation to the blood. Lymphatic capillaries are blind-ended tubes lined with endothelial cells that allow entry of fluid, proteins and bacteria. They merge into larger lymphatic vessels containing smooth muscle and unidirectional valves, and then lymph nodes, where bacteria and other foreign materials are removed by phagocytes. Lymphatics are important for lipid absorption in the gut.</a:t>
            </a:r>
            <a:endParaRPr lang="en-IN" sz="1600" dirty="0">
              <a:latin typeface="Helvetica LT Std" pitchFamily="34" charset="0"/>
            </a:endParaRPr>
          </a:p>
        </p:txBody>
      </p:sp>
    </p:spTree>
    <p:extLst>
      <p:ext uri="{BB962C8B-B14F-4D97-AF65-F5344CB8AC3E}">
        <p14:creationId xmlns:p14="http://schemas.microsoft.com/office/powerpoint/2010/main" val="3257076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5</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3 Cells, membranes and organelles </a:t>
            </a:r>
            <a:endParaRPr lang="en-US" sz="2500" b="1" i="1" dirty="0">
              <a:solidFill>
                <a:srgbClr val="C00000"/>
              </a:solidFill>
            </a:endParaRPr>
          </a:p>
        </p:txBody>
      </p:sp>
      <p:sp>
        <p:nvSpPr>
          <p:cNvPr id="5" name="Rectangle 4"/>
          <p:cNvSpPr/>
          <p:nvPr/>
        </p:nvSpPr>
        <p:spPr>
          <a:xfrm>
            <a:off x="463352" y="1057656"/>
            <a:ext cx="8299648" cy="4508927"/>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Eukaryotic cells are enclosed by a fluid bilayer of phospholipids known as the plasma membrane or </a:t>
            </a:r>
            <a:r>
              <a:rPr lang="en-GB" sz="1600" b="1" dirty="0" err="1">
                <a:latin typeface="Helvetica LT Std" pitchFamily="34" charset="0"/>
              </a:rPr>
              <a:t>plasmalemma</a:t>
            </a:r>
            <a:r>
              <a:rPr lang="en-GB" sz="1600" b="1" dirty="0">
                <a:latin typeface="Helvetica LT Std" pitchFamily="34" charset="0"/>
              </a:rPr>
              <a:t>. Intracellular organelles such as the endoplasmic reticulum, nucleus and Golgi apparatus are also enclosed in lipid membranes.</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Signalling and other proteins float within or across the membrane according to the location of hydrophilic and hydrophobic residues. This gives rise to the fluid mosaic model of cell membranes.</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Membrane proteins include ion channels, receptors and enzymes. Some such as </a:t>
            </a:r>
            <a:r>
              <a:rPr lang="en-GB" sz="1600" b="1" dirty="0" err="1">
                <a:latin typeface="Helvetica LT Std" pitchFamily="34" charset="0"/>
              </a:rPr>
              <a:t>integrins</a:t>
            </a:r>
            <a:r>
              <a:rPr lang="en-GB" sz="1600" b="1" dirty="0">
                <a:latin typeface="Helvetica LT Std" pitchFamily="34" charset="0"/>
              </a:rPr>
              <a:t> allow interaction between the extracellular matrix and cell, and act as anchoring points for the cytoskeleton. The cytoskeleton consists of filaments such as actin and other molecules that allow the cell to maintain or alter its shape. </a:t>
            </a:r>
          </a:p>
          <a:p>
            <a:pPr marL="342900" indent="-342900">
              <a:spcBef>
                <a:spcPts val="300"/>
              </a:spcBef>
              <a:spcAft>
                <a:spcPts val="300"/>
              </a:spcAft>
              <a:buClr>
                <a:srgbClr val="C00000"/>
              </a:buClr>
              <a:buFont typeface="+mj-lt"/>
              <a:buAutoNum type="arabicPeriod"/>
            </a:pPr>
            <a:r>
              <a:rPr lang="en-GB" sz="1600" b="1" dirty="0">
                <a:solidFill>
                  <a:prstClr val="black"/>
                </a:solidFill>
                <a:latin typeface="Helvetica LT Std" pitchFamily="34" charset="0"/>
              </a:rPr>
              <a:t>The nucleus contains the chromosomes and nucleolus, which makes ribosomes. The ribosomes move to the rough endoplasmic reticulum where they are responsible for protein assembly, and with the Golgi apparatus post-translational processing of new proteins. Lysosomes degrade unwanted or damaged proteins.</a:t>
            </a:r>
            <a:endParaRPr lang="en-IN" sz="1600" dirty="0">
              <a:solidFill>
                <a:prstClr val="black"/>
              </a:solidFill>
              <a:latin typeface="Helvetica LT Std" pitchFamily="34" charset="0"/>
            </a:endParaRPr>
          </a:p>
        </p:txBody>
      </p:sp>
    </p:spTree>
    <p:extLst>
      <p:ext uri="{BB962C8B-B14F-4D97-AF65-F5344CB8AC3E}">
        <p14:creationId xmlns:p14="http://schemas.microsoft.com/office/powerpoint/2010/main" val="18869500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50</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27 Local control of blood flow and specific circulations</a:t>
            </a:r>
            <a:endParaRPr lang="en-US" sz="2500" b="1" i="1" dirty="0">
              <a:solidFill>
                <a:srgbClr val="C00000"/>
              </a:solidFill>
            </a:endParaRPr>
          </a:p>
        </p:txBody>
      </p:sp>
      <p:sp>
        <p:nvSpPr>
          <p:cNvPr id="5" name="Rectangle 4"/>
          <p:cNvSpPr/>
          <p:nvPr/>
        </p:nvSpPr>
        <p:spPr>
          <a:xfrm>
            <a:off x="463352" y="1057656"/>
            <a:ext cx="8299648" cy="5324535"/>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err="1">
                <a:latin typeface="Helvetica LT Std" pitchFamily="34" charset="0"/>
              </a:rPr>
              <a:t>Autoregulation</a:t>
            </a:r>
            <a:r>
              <a:rPr lang="en-GB" sz="1600" b="1" dirty="0">
                <a:latin typeface="Helvetica LT Std" pitchFamily="34" charset="0"/>
              </a:rPr>
              <a:t> involves the myogenic response and </a:t>
            </a:r>
            <a:r>
              <a:rPr lang="en-GB" sz="1600" b="1" dirty="0" err="1">
                <a:latin typeface="Helvetica LT Std" pitchFamily="34" charset="0"/>
              </a:rPr>
              <a:t>vasodilating</a:t>
            </a:r>
            <a:r>
              <a:rPr lang="en-GB" sz="1600" b="1" dirty="0">
                <a:latin typeface="Helvetica LT Std" pitchFamily="34" charset="0"/>
              </a:rPr>
              <a:t> metabolites. Increased tissue metabolism causes local increases in factors that cause metabolic vasodilation (hyperaemia), such as adenosine, K</a:t>
            </a:r>
            <a:r>
              <a:rPr lang="en-GB" sz="1600" b="1" baseline="30000" dirty="0">
                <a:latin typeface="Helvetica LT Std" pitchFamily="34" charset="0"/>
              </a:rPr>
              <a:t>+</a:t>
            </a:r>
            <a:r>
              <a:rPr lang="en-GB" sz="1600" b="1" dirty="0">
                <a:latin typeface="Helvetica LT Std" pitchFamily="34" charset="0"/>
              </a:rPr>
              <a:t> ions and hypercapnia.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endothelium releases vasoactive compounds in response to local mediators, stretch and flow. These include nitric oxide (increases smooth muscle cGMP) and prostacyclin (increases </a:t>
            </a:r>
            <a:r>
              <a:rPr lang="en-GB" sz="1600" b="1" dirty="0" err="1">
                <a:latin typeface="Helvetica LT Std" pitchFamily="34" charset="0"/>
              </a:rPr>
              <a:t>cAMP</a:t>
            </a:r>
            <a:r>
              <a:rPr lang="en-GB" sz="1600" b="1" dirty="0">
                <a:latin typeface="Helvetica LT Std" pitchFamily="34" charset="0"/>
              </a:rPr>
              <a:t>), and vasoconstrictors such as endothelin-1 and thromboxane A</a:t>
            </a:r>
            <a:r>
              <a:rPr lang="en-GB" sz="1600" b="1" baseline="-25000" dirty="0">
                <a:latin typeface="Helvetica LT Std" pitchFamily="34" charset="0"/>
              </a:rPr>
              <a:t>2</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Skeletal muscle: takes 15–20% of cardiac output at rest, up to 80% during exercise. Capillaries are recruited during exercise by metabolic hyperaemia, caused by release of K</a:t>
            </a:r>
            <a:r>
              <a:rPr lang="en-GB" sz="1600" b="1" baseline="30000" dirty="0">
                <a:latin typeface="Helvetica LT Std" pitchFamily="34" charset="0"/>
              </a:rPr>
              <a:t>+</a:t>
            </a:r>
            <a:r>
              <a:rPr lang="en-GB" sz="1600" b="1" dirty="0">
                <a:latin typeface="Helvetica LT Std" pitchFamily="34" charset="0"/>
              </a:rPr>
              <a:t>, CO</a:t>
            </a:r>
            <a:r>
              <a:rPr lang="en-GB" sz="1600" b="1" baseline="-25000" dirty="0">
                <a:latin typeface="Helvetica LT Std" pitchFamily="34" charset="0"/>
              </a:rPr>
              <a:t>2</a:t>
            </a:r>
            <a:r>
              <a:rPr lang="en-GB" sz="1600" b="1" dirty="0">
                <a:latin typeface="Helvetica LT Std" pitchFamily="34" charset="0"/>
              </a:rPr>
              <a:t> and adenosine from muscle. This overrides sympathetic vasoconstriction in working muscle; the latter reduces flow in non-working muscle, conserving cardiac output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Brain: takes ~15% of cardiac output. The endothelial cells of cerebral capillaries have very tight junctions, and contain transporters that tightly regulate the composition of the cerebrospinal fluid (blood–brain barrier). </a:t>
            </a:r>
            <a:r>
              <a:rPr lang="en-GB" sz="1600" b="1" dirty="0" err="1">
                <a:latin typeface="Helvetica LT Std" pitchFamily="34" charset="0"/>
              </a:rPr>
              <a:t>Autoregulation</a:t>
            </a:r>
            <a:r>
              <a:rPr lang="en-GB" sz="1600" b="1" dirty="0">
                <a:latin typeface="Helvetica LT Std" pitchFamily="34" charset="0"/>
              </a:rPr>
              <a:t> of cerebral blood flow is strong, maintaining a constant flow over a wide range of blood pressures. CO</a:t>
            </a:r>
            <a:r>
              <a:rPr lang="en-GB" sz="1600" b="1" baseline="-25000" dirty="0">
                <a:latin typeface="Helvetica LT Std" pitchFamily="34" charset="0"/>
              </a:rPr>
              <a:t>2</a:t>
            </a:r>
            <a:r>
              <a:rPr lang="en-GB" sz="1600" b="1" dirty="0">
                <a:latin typeface="Helvetica LT Std" pitchFamily="34" charset="0"/>
              </a:rPr>
              <a:t> and K</a:t>
            </a:r>
            <a:r>
              <a:rPr lang="en-GB" sz="1600" b="1" baseline="30000" dirty="0">
                <a:latin typeface="Helvetica LT Std" pitchFamily="34" charset="0"/>
              </a:rPr>
              <a:t>+</a:t>
            </a:r>
            <a:r>
              <a:rPr lang="en-GB" sz="1600" b="1" dirty="0">
                <a:latin typeface="Helvetica LT Std" pitchFamily="34" charset="0"/>
              </a:rPr>
              <a:t> are particularly important metabolic regulators of cerebral blood flow.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37149865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51</a:t>
            </a:r>
          </a:p>
        </p:txBody>
      </p:sp>
      <p:sp>
        <p:nvSpPr>
          <p:cNvPr id="7" name="Rectangle 6"/>
          <p:cNvSpPr/>
          <p:nvPr/>
        </p:nvSpPr>
        <p:spPr>
          <a:xfrm>
            <a:off x="463352" y="533400"/>
            <a:ext cx="8299648" cy="2631490"/>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Coronary circulation: the heart has a high metabolic demand and a dense capillary network. It can extract a high proportion of O</a:t>
            </a:r>
            <a:r>
              <a:rPr lang="en-GB" sz="1600" b="1" baseline="-25000" dirty="0">
                <a:latin typeface="Helvetica LT Std" pitchFamily="34" charset="0"/>
              </a:rPr>
              <a:t>2</a:t>
            </a:r>
            <a:r>
              <a:rPr lang="en-GB" sz="1600" b="1" dirty="0">
                <a:latin typeface="Helvetica LT Std" pitchFamily="34" charset="0"/>
              </a:rPr>
              <a:t> from the blood (~70%). The heart controls its blood flow via a strong metabolic hyperaemia. In exercise adenosine, K</a:t>
            </a:r>
            <a:r>
              <a:rPr lang="en-GB" sz="1600" b="1" baseline="30000" dirty="0">
                <a:latin typeface="Helvetica LT Std" pitchFamily="34" charset="0"/>
              </a:rPr>
              <a:t>+</a:t>
            </a:r>
            <a:r>
              <a:rPr lang="en-GB" sz="1600" b="1" dirty="0">
                <a:latin typeface="Helvetica LT Std" pitchFamily="34" charset="0"/>
              </a:rPr>
              <a:t> and hypoxia increase perfusion and override sympathetic-mediated vasoconstriction. Circulating adrenaline (epinephrine) causes vasodilatation via ß</a:t>
            </a:r>
            <a:r>
              <a:rPr lang="en-GB" sz="1600" b="1" baseline="-25000" dirty="0">
                <a:latin typeface="Helvetica LT Std" pitchFamily="34" charset="0"/>
              </a:rPr>
              <a:t>2</a:t>
            </a:r>
            <a:r>
              <a:rPr lang="en-GB" sz="1600" b="1" dirty="0">
                <a:latin typeface="Helvetica LT Std" pitchFamily="34" charset="0"/>
              </a:rPr>
              <a:t>-adrenergic receptors.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Pulmonary circulation: no autonomic or metabolic control. The most important mechanism is hypoxic pulmonary vasoconstriction (HPV), where small arteries constrict to hypoxia (unique to the lung). HPV diverts blood from poorly ventilated areas and maintains ventilation–perfusion matching.</a:t>
            </a:r>
            <a:endParaRPr lang="en-IN" sz="1600" dirty="0">
              <a:latin typeface="Helvetica LT Std" pitchFamily="34" charset="0"/>
            </a:endParaRPr>
          </a:p>
        </p:txBody>
      </p:sp>
    </p:spTree>
    <p:extLst>
      <p:ext uri="{BB962C8B-B14F-4D97-AF65-F5344CB8AC3E}">
        <p14:creationId xmlns:p14="http://schemas.microsoft.com/office/powerpoint/2010/main" val="35478184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52</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28 Introduction to the respiratory system</a:t>
            </a:r>
            <a:endParaRPr lang="en-US" sz="2500" b="1" i="1" dirty="0">
              <a:solidFill>
                <a:srgbClr val="C00000"/>
              </a:solidFill>
            </a:endParaRPr>
          </a:p>
        </p:txBody>
      </p:sp>
      <p:sp>
        <p:nvSpPr>
          <p:cNvPr id="5" name="Rectangle 4"/>
          <p:cNvSpPr/>
          <p:nvPr/>
        </p:nvSpPr>
        <p:spPr>
          <a:xfrm>
            <a:off x="463352" y="1057656"/>
            <a:ext cx="8299648" cy="5247590"/>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left lung has two lobes, the right three; they are covered by the visceral pleura, continuous with the parietal pleura lining the thorax. The space between the pleura is filled with pleural fluid. The trachea and bronchi contain cartilage and smooth muscle. The smaller bronchioles (&lt;1 mm) do not contain cartilage. Terminal bronchioles lead to respiratory bronchioles and thence alveolar sacs, which form the alveoli and contain only epithelial cells.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trachea, bronchi and bronchioles are lined with ciliated columnar epithelial cells, and contain mucous-secreting goblet cells and </a:t>
            </a:r>
            <a:r>
              <a:rPr lang="en-GB" sz="1600" b="1" dirty="0" err="1">
                <a:latin typeface="Helvetica LT Std" pitchFamily="34" charset="0"/>
              </a:rPr>
              <a:t>submucosal</a:t>
            </a:r>
            <a:r>
              <a:rPr lang="en-GB" sz="1600" b="1" dirty="0">
                <a:latin typeface="Helvetica LT Std" pitchFamily="34" charset="0"/>
              </a:rPr>
              <a:t> glands. </a:t>
            </a:r>
            <a:r>
              <a:rPr lang="en-GB" sz="1600" b="1" dirty="0" err="1">
                <a:latin typeface="Helvetica LT Std" pitchFamily="34" charset="0"/>
              </a:rPr>
              <a:t>Mucociliary</a:t>
            </a:r>
            <a:r>
              <a:rPr lang="en-GB" sz="1600" b="1" dirty="0">
                <a:latin typeface="Helvetica LT Std" pitchFamily="34" charset="0"/>
              </a:rPr>
              <a:t> clearance moves mucus and debris to the mouth. The alveoli contain thin squamous epithelial cells (type I </a:t>
            </a:r>
            <a:r>
              <a:rPr lang="en-GB" sz="1600" b="1" dirty="0" err="1">
                <a:latin typeface="Helvetica LT Std" pitchFamily="34" charset="0"/>
              </a:rPr>
              <a:t>pneumocytes</a:t>
            </a:r>
            <a:r>
              <a:rPr lang="en-GB" sz="1600" b="1" dirty="0">
                <a:latin typeface="Helvetica LT Std" pitchFamily="34" charset="0"/>
              </a:rPr>
              <a:t>) which with pulmonary capillaries form the gas exchange surface (alveolar–capillary membrane). A few type II </a:t>
            </a:r>
            <a:r>
              <a:rPr lang="en-GB" sz="1600" b="1" dirty="0" err="1">
                <a:latin typeface="Helvetica LT Std" pitchFamily="34" charset="0"/>
              </a:rPr>
              <a:t>pneumocytes</a:t>
            </a:r>
            <a:r>
              <a:rPr lang="en-GB" sz="1600" b="1" dirty="0">
                <a:latin typeface="Helvetica LT Std" pitchFamily="34" charset="0"/>
              </a:rPr>
              <a:t> secrete surfactant.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main respiratory muscles (e.g. diaphragm, </a:t>
            </a:r>
            <a:r>
              <a:rPr lang="en-GB" sz="1600" b="1" dirty="0" err="1">
                <a:latin typeface="Helvetica LT Std" pitchFamily="34" charset="0"/>
              </a:rPr>
              <a:t>intercostals</a:t>
            </a:r>
            <a:r>
              <a:rPr lang="en-GB" sz="1600" b="1" dirty="0">
                <a:latin typeface="Helvetica LT Std" pitchFamily="34" charset="0"/>
              </a:rPr>
              <a:t>) are inspiratory, and expand the thoracic cage to draw air into the lungs. Expiration is normally passive, due to elastic recoil of the lungs and chest wall.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Tidal volume: volume of air inhaled in normal breathing; vital capacity: maximum tidal volume; inspiratory and expiratory reserve volumes: difference between resting and maximal inspiration and expiration volumes, respectively; total lung volume: volume at maximum inspiration; residual volume: volume after maximum expiration.    </a:t>
            </a:r>
            <a:endParaRPr lang="en-IN" sz="1600" dirty="0">
              <a:latin typeface="Helvetica LT Std" pitchFamily="34" charset="0"/>
            </a:endParaRPr>
          </a:p>
        </p:txBody>
      </p:sp>
    </p:spTree>
    <p:extLst>
      <p:ext uri="{BB962C8B-B14F-4D97-AF65-F5344CB8AC3E}">
        <p14:creationId xmlns:p14="http://schemas.microsoft.com/office/powerpoint/2010/main" val="2045287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53</a:t>
            </a:r>
          </a:p>
        </p:txBody>
      </p:sp>
      <p:sp>
        <p:nvSpPr>
          <p:cNvPr id="7" name="Rectangle 6"/>
          <p:cNvSpPr/>
          <p:nvPr/>
        </p:nvSpPr>
        <p:spPr>
          <a:xfrm>
            <a:off x="463352" y="533400"/>
            <a:ext cx="8299648" cy="238526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Functional residual capacity is the lung volume at the end of a normal breath, when the muscles are relaxed. It depends on the balance between inward recoil of the lungs and outward recoil of the chest wall. The pleural fluid couples the lungs to the chest wall, so </a:t>
            </a:r>
            <a:r>
              <a:rPr lang="en-GB" sz="1600" b="1" dirty="0" err="1">
                <a:latin typeface="Helvetica LT Std" pitchFamily="34" charset="0"/>
              </a:rPr>
              <a:t>intrapleural</a:t>
            </a:r>
            <a:r>
              <a:rPr lang="en-GB" sz="1600" b="1" dirty="0">
                <a:latin typeface="Helvetica LT Std" pitchFamily="34" charset="0"/>
              </a:rPr>
              <a:t> pressure is negative.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Dead space: the volume of air in the airways that does not take part in gas exchange. Anatomical dead space includes everything except respiratory bronchioles and alveoli. The alveolar dead space includes alveoli incapable of gas exchange (normally zero). The physiological dead space is the sum of the anatomical and alveolar dead space.</a:t>
            </a:r>
            <a:endParaRPr lang="en-IN" sz="1600" dirty="0">
              <a:latin typeface="Helvetica LT Std" pitchFamily="34" charset="0"/>
            </a:endParaRPr>
          </a:p>
        </p:txBody>
      </p:sp>
    </p:spTree>
    <p:extLst>
      <p:ext uri="{BB962C8B-B14F-4D97-AF65-F5344CB8AC3E}">
        <p14:creationId xmlns:p14="http://schemas.microsoft.com/office/powerpoint/2010/main" val="40941316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54</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29 Lung mechanics</a:t>
            </a:r>
            <a:endParaRPr lang="en-US" sz="2500" b="1" i="1" dirty="0">
              <a:solidFill>
                <a:srgbClr val="C00000"/>
              </a:solidFill>
            </a:endParaRPr>
          </a:p>
        </p:txBody>
      </p:sp>
      <p:sp>
        <p:nvSpPr>
          <p:cNvPr id="5" name="Rectangle 4"/>
          <p:cNvSpPr/>
          <p:nvPr/>
        </p:nvSpPr>
        <p:spPr>
          <a:xfrm>
            <a:off x="463352" y="1057656"/>
            <a:ext cx="8299648" cy="5324535"/>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Static lung compliance: change in lung volume caused by changes in distending (</a:t>
            </a:r>
            <a:r>
              <a:rPr lang="en-GB" sz="1600" b="1" dirty="0" err="1">
                <a:latin typeface="Helvetica LT Std" pitchFamily="34" charset="0"/>
              </a:rPr>
              <a:t>transmural</a:t>
            </a:r>
            <a:r>
              <a:rPr lang="en-GB" sz="1600" b="1" dirty="0">
                <a:latin typeface="Helvetica LT Std" pitchFamily="34" charset="0"/>
              </a:rPr>
              <a:t>) pressure when there is no airflow. The </a:t>
            </a:r>
            <a:r>
              <a:rPr lang="en-GB" sz="1600" b="1" dirty="0" err="1">
                <a:latin typeface="Helvetica LT Std" pitchFamily="34" charset="0"/>
              </a:rPr>
              <a:t>transmural</a:t>
            </a:r>
            <a:r>
              <a:rPr lang="en-GB" sz="1600" b="1" dirty="0">
                <a:latin typeface="Helvetica LT Std" pitchFamily="34" charset="0"/>
              </a:rPr>
              <a:t> pressure is alveolar pressure – </a:t>
            </a:r>
            <a:r>
              <a:rPr lang="en-GB" sz="1600" b="1" dirty="0" err="1">
                <a:latin typeface="Helvetica LT Std" pitchFamily="34" charset="0"/>
              </a:rPr>
              <a:t>intrapleural</a:t>
            </a:r>
            <a:r>
              <a:rPr lang="en-GB" sz="1600" b="1" dirty="0">
                <a:latin typeface="Helvetica LT Std" pitchFamily="34" charset="0"/>
              </a:rPr>
              <a:t> pressure. Static lung compliance is measured as the slope of the steepest part of the pressure–volume plot.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Dynamic lung compliance is measured during normal breathing, and includes an element related to airway resistance (to air flow).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Surface tension in the fluid lining the alveoli contributes to lung stiffness, tends to collapse the alveoli, and sucks fluid into the alveoli from the capillaries. These effects are reduced or prevented by surfactant secreted by type II </a:t>
            </a:r>
            <a:r>
              <a:rPr lang="en-GB" sz="1600" b="1" dirty="0" err="1">
                <a:latin typeface="Helvetica LT Std" pitchFamily="34" charset="0"/>
              </a:rPr>
              <a:t>pneumocytes</a:t>
            </a:r>
            <a:r>
              <a:rPr lang="en-GB" sz="1600" b="1" dirty="0">
                <a:latin typeface="Helvetica LT Std" pitchFamily="34" charset="0"/>
              </a:rPr>
              <a:t>, which reduces surface tension.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airways present a resistance to airflow (airway resistance) depending on their radius (</a:t>
            </a:r>
            <a:r>
              <a:rPr lang="en-GB" sz="1600" b="1" dirty="0" err="1">
                <a:latin typeface="Helvetica LT Std" pitchFamily="34" charset="0"/>
              </a:rPr>
              <a:t>Poiseuille’s</a:t>
            </a:r>
            <a:r>
              <a:rPr lang="en-GB" sz="1600" b="1" dirty="0">
                <a:latin typeface="Helvetica LT Std" pitchFamily="34" charset="0"/>
              </a:rPr>
              <a:t> law). It is increased by bronchoconstriction and increased by mucus production. Parasympathetic nerves and inflammatory mediators cause bronchoconstriction, whereas sympathetic stimulation and ß</a:t>
            </a:r>
            <a:r>
              <a:rPr lang="en-GB" sz="1600" b="1" baseline="-25000" dirty="0">
                <a:latin typeface="Helvetica LT Std" pitchFamily="34" charset="0"/>
              </a:rPr>
              <a:t>2</a:t>
            </a:r>
            <a:r>
              <a:rPr lang="en-GB" sz="1600" b="1" dirty="0">
                <a:latin typeface="Helvetica LT Std" pitchFamily="34" charset="0"/>
              </a:rPr>
              <a:t>-adrenoceptor agonists cause bronchodilation.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Forced expiration increases </a:t>
            </a:r>
            <a:r>
              <a:rPr lang="en-GB" sz="1600" b="1" dirty="0" err="1">
                <a:latin typeface="Helvetica LT Std" pitchFamily="34" charset="0"/>
              </a:rPr>
              <a:t>intrapleural</a:t>
            </a:r>
            <a:r>
              <a:rPr lang="en-GB" sz="1600" b="1" dirty="0">
                <a:latin typeface="Helvetica LT Std" pitchFamily="34" charset="0"/>
              </a:rPr>
              <a:t> and alveolar pressure, thus forcing air towards the mouth, and when the lungs are fully inflated is effort dependent. Towards the end of the breath however, the </a:t>
            </a:r>
            <a:r>
              <a:rPr lang="en-GB" sz="1600" b="1" dirty="0" err="1">
                <a:latin typeface="Helvetica LT Std" pitchFamily="34" charset="0"/>
              </a:rPr>
              <a:t>intrapleural</a:t>
            </a:r>
            <a:r>
              <a:rPr lang="en-GB" sz="1600" b="1" dirty="0">
                <a:latin typeface="Helvetica LT Std" pitchFamily="34" charset="0"/>
              </a:rPr>
              <a:t> pressure may exceed that in small bronchi, causing them to collapse and so preventing airflow. At this point expiration is effort independent.   </a:t>
            </a:r>
            <a:endParaRPr lang="en-IN" sz="1600" dirty="0">
              <a:latin typeface="Helvetica LT Std" pitchFamily="34" charset="0"/>
            </a:endParaRPr>
          </a:p>
        </p:txBody>
      </p:sp>
    </p:spTree>
    <p:extLst>
      <p:ext uri="{BB962C8B-B14F-4D97-AF65-F5344CB8AC3E}">
        <p14:creationId xmlns:p14="http://schemas.microsoft.com/office/powerpoint/2010/main" val="35332555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55</a:t>
            </a:r>
          </a:p>
        </p:txBody>
      </p:sp>
      <p:sp>
        <p:nvSpPr>
          <p:cNvPr id="7" name="Rectangle 6"/>
          <p:cNvSpPr/>
          <p:nvPr/>
        </p:nvSpPr>
        <p:spPr>
          <a:xfrm>
            <a:off x="463352" y="533400"/>
            <a:ext cx="8299648" cy="2139047"/>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6"/>
            </a:pPr>
            <a:r>
              <a:rPr lang="en-GB" sz="1600" b="1" dirty="0">
                <a:latin typeface="Helvetica LT Std" pitchFamily="34" charset="0"/>
              </a:rPr>
              <a:t>Lung volumes are measured with a spirometer. Peak expiratory flow rate (PEFR) decreases as airway resistance increases (e.g. asthma). A plot of forced expiratory volume (FEV) against time provides forced expiratory volume (FVC), and the volume expired in 1 s (FEV</a:t>
            </a:r>
            <a:r>
              <a:rPr lang="en-GB" sz="1600" b="1" baseline="-25000" dirty="0">
                <a:latin typeface="Helvetica LT Std" pitchFamily="34" charset="0"/>
              </a:rPr>
              <a:t>1</a:t>
            </a:r>
            <a:r>
              <a:rPr lang="en-GB" sz="1600" b="1" dirty="0">
                <a:latin typeface="Helvetica LT Std" pitchFamily="34" charset="0"/>
              </a:rPr>
              <a:t>) is an indication of airway resistance. This is normally expressed as FEV</a:t>
            </a:r>
            <a:r>
              <a:rPr lang="en-GB" sz="1600" b="1" baseline="-25000" dirty="0">
                <a:latin typeface="Helvetica LT Std" pitchFamily="34" charset="0"/>
              </a:rPr>
              <a:t>1</a:t>
            </a:r>
            <a:r>
              <a:rPr lang="en-GB" sz="1600" b="1" dirty="0">
                <a:latin typeface="Helvetica LT Std" pitchFamily="34" charset="0"/>
              </a:rPr>
              <a:t>/FVC to correct for lung volume.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6"/>
            </a:pPr>
            <a:r>
              <a:rPr lang="en-GB" sz="1600" b="1" dirty="0">
                <a:latin typeface="Helvetica LT Std" pitchFamily="34" charset="0"/>
              </a:rPr>
              <a:t>A low FEV</a:t>
            </a:r>
            <a:r>
              <a:rPr lang="en-GB" sz="1600" b="1" baseline="-25000" dirty="0">
                <a:latin typeface="Helvetica LT Std" pitchFamily="34" charset="0"/>
              </a:rPr>
              <a:t>1</a:t>
            </a:r>
            <a:r>
              <a:rPr lang="en-GB" sz="1600" b="1" dirty="0">
                <a:latin typeface="Helvetica LT Std" pitchFamily="34" charset="0"/>
              </a:rPr>
              <a:t>/FVC suggests an obstructive disease (increased airway resistance), whereas decreased lung compliance (restrictive) reduces both FEV</a:t>
            </a:r>
            <a:r>
              <a:rPr lang="en-GB" sz="1600" b="1" baseline="-25000" dirty="0">
                <a:latin typeface="Helvetica LT Std" pitchFamily="34" charset="0"/>
              </a:rPr>
              <a:t>1</a:t>
            </a:r>
            <a:r>
              <a:rPr lang="en-GB" sz="1600" b="1" dirty="0">
                <a:latin typeface="Helvetica LT Std" pitchFamily="34" charset="0"/>
              </a:rPr>
              <a:t> and FVC, so FEV</a:t>
            </a:r>
            <a:r>
              <a:rPr lang="en-GB" sz="1600" b="1" baseline="-25000" dirty="0">
                <a:latin typeface="Helvetica LT Std" pitchFamily="34" charset="0"/>
              </a:rPr>
              <a:t>1</a:t>
            </a:r>
            <a:r>
              <a:rPr lang="en-GB" sz="1600" b="1" dirty="0">
                <a:latin typeface="Helvetica LT Std" pitchFamily="34" charset="0"/>
              </a:rPr>
              <a:t>/FVC may be unchanged or even increase. </a:t>
            </a:r>
            <a:endParaRPr lang="en-IN" sz="1600" dirty="0">
              <a:latin typeface="Helvetica LT Std" pitchFamily="34" charset="0"/>
            </a:endParaRPr>
          </a:p>
        </p:txBody>
      </p:sp>
    </p:spTree>
    <p:extLst>
      <p:ext uri="{BB962C8B-B14F-4D97-AF65-F5344CB8AC3E}">
        <p14:creationId xmlns:p14="http://schemas.microsoft.com/office/powerpoint/2010/main" val="33338148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56</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30 Transport of gases and the gas laws</a:t>
            </a:r>
            <a:endParaRPr lang="en-US" sz="2500" b="1" i="1" dirty="0">
              <a:solidFill>
                <a:srgbClr val="C00000"/>
              </a:solidFill>
            </a:endParaRPr>
          </a:p>
        </p:txBody>
      </p:sp>
      <p:sp>
        <p:nvSpPr>
          <p:cNvPr id="5" name="Rectangle 4"/>
          <p:cNvSpPr/>
          <p:nvPr/>
        </p:nvSpPr>
        <p:spPr>
          <a:xfrm>
            <a:off x="463352" y="1057656"/>
            <a:ext cx="8299648" cy="5001369"/>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fractional concentration (F) of a gas in a mixture reflects its quantity in moles, e.g. the FO</a:t>
            </a:r>
            <a:r>
              <a:rPr lang="en-GB" sz="1600" b="1" baseline="-25000" dirty="0">
                <a:latin typeface="Helvetica LT Std" pitchFamily="34" charset="0"/>
              </a:rPr>
              <a:t>2</a:t>
            </a:r>
            <a:r>
              <a:rPr lang="en-GB" sz="1600" b="1" dirty="0">
                <a:latin typeface="Helvetica LT Std" pitchFamily="34" charset="0"/>
              </a:rPr>
              <a:t> of dry air is 0.21. The partial pressure of a gas in a mixture is the proportion of the total pressure that is exerted by that gas. So, in dry air at atmospheric pressure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 0.21 </a:t>
            </a:r>
            <a:r>
              <a:rPr lang="en-GB" sz="1600" b="1" dirty="0" smtClean="0">
                <a:latin typeface="Helvetica LT Std" pitchFamily="34" charset="0"/>
              </a:rPr>
              <a:t>× </a:t>
            </a:r>
            <a:r>
              <a:rPr lang="en-GB" sz="1600" b="1" dirty="0">
                <a:latin typeface="Helvetica LT Std" pitchFamily="34" charset="0"/>
              </a:rPr>
              <a:t>110 </a:t>
            </a:r>
            <a:r>
              <a:rPr lang="en-GB" sz="1600" b="1" dirty="0" err="1">
                <a:latin typeface="Helvetica LT Std" pitchFamily="34" charset="0"/>
              </a:rPr>
              <a:t>kPa</a:t>
            </a:r>
            <a:r>
              <a:rPr lang="en-GB" sz="1600" b="1" dirty="0">
                <a:latin typeface="Helvetica LT Std" pitchFamily="34" charset="0"/>
              </a:rPr>
              <a:t> = 21.2 </a:t>
            </a:r>
            <a:r>
              <a:rPr lang="en-GB" sz="1600" b="1" dirty="0" err="1">
                <a:latin typeface="Helvetica LT Std" pitchFamily="34" charset="0"/>
              </a:rPr>
              <a:t>kPa</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Water vapour acts as any other gas; saturated water vapour pressure is 6.3 </a:t>
            </a:r>
            <a:r>
              <a:rPr lang="en-GB" sz="1600" b="1" dirty="0" err="1">
                <a:latin typeface="Helvetica LT Std" pitchFamily="34" charset="0"/>
              </a:rPr>
              <a:t>kPa</a:t>
            </a:r>
            <a:r>
              <a:rPr lang="en-GB" sz="1600" b="1" dirty="0">
                <a:latin typeface="Helvetica LT Std" pitchFamily="34" charset="0"/>
              </a:rPr>
              <a:t> at 37ºC. Inspired air is rapidly saturated with water, so water vapour dilutes the other gases. The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will therefore be reduced to 0.21 </a:t>
            </a:r>
            <a:r>
              <a:rPr lang="en-GB" sz="1600" b="1" dirty="0" smtClean="0">
                <a:latin typeface="Helvetica LT Std" pitchFamily="34" charset="0"/>
              </a:rPr>
              <a:t>× </a:t>
            </a:r>
            <a:r>
              <a:rPr lang="en-GB" sz="1600" b="1" dirty="0">
                <a:latin typeface="Helvetica LT Std" pitchFamily="34" charset="0"/>
              </a:rPr>
              <a:t>(110 </a:t>
            </a:r>
            <a:r>
              <a:rPr lang="en-GB" sz="1600" dirty="0" smtClean="0">
                <a:latin typeface="Times New Roman" panose="02020603050405020304" pitchFamily="18" charset="0"/>
                <a:cs typeface="Times New Roman" panose="02020603050405020304" pitchFamily="18" charset="0"/>
              </a:rPr>
              <a:t>−</a:t>
            </a:r>
            <a:r>
              <a:rPr lang="en-GB" sz="1600" b="1" dirty="0" smtClean="0">
                <a:latin typeface="Helvetica LT Std" pitchFamily="34" charset="0"/>
              </a:rPr>
              <a:t> </a:t>
            </a:r>
            <a:r>
              <a:rPr lang="en-GB" sz="1600" b="1" dirty="0">
                <a:latin typeface="Helvetica LT Std" pitchFamily="34" charset="0"/>
              </a:rPr>
              <a:t>6.3) = 19.9 </a:t>
            </a:r>
            <a:r>
              <a:rPr lang="en-GB" sz="1600" b="1" dirty="0" err="1">
                <a:latin typeface="Helvetica LT Std" pitchFamily="34" charset="0"/>
              </a:rPr>
              <a:t>kPa</a:t>
            </a:r>
            <a:r>
              <a:rPr lang="en-GB" sz="1600" b="1" dirty="0">
                <a:latin typeface="Helvetica LT Std" pitchFamily="34" charset="0"/>
              </a:rPr>
              <a:t>. Gas volumes and partial pressures have to be standardized, commonly to standard temperature and pressure, dry (STPD; 0ºC, 101 </a:t>
            </a:r>
            <a:r>
              <a:rPr lang="en-GB" sz="1600" b="1" dirty="0" err="1">
                <a:latin typeface="Helvetica LT Std" pitchFamily="34" charset="0"/>
              </a:rPr>
              <a:t>kPa</a:t>
            </a:r>
            <a:r>
              <a:rPr lang="en-GB" sz="1600" b="1" dirty="0">
                <a:latin typeface="Helvetica LT Std" pitchFamily="34" charset="0"/>
              </a:rPr>
              <a:t>, dry gas) or body temperature and pressure, saturated (BTPS; 37ºC, 101 </a:t>
            </a:r>
            <a:r>
              <a:rPr lang="en-GB" sz="1600" b="1" dirty="0" err="1">
                <a:latin typeface="Helvetica LT Std" pitchFamily="34" charset="0"/>
              </a:rPr>
              <a:t>kPa</a:t>
            </a:r>
            <a:r>
              <a:rPr lang="en-GB" sz="1600" b="1" dirty="0">
                <a:latin typeface="Helvetica LT Std" pitchFamily="34" charset="0"/>
              </a:rPr>
              <a:t>, saturated with water).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amount of gas dissolved in a fluid depends on the partial pressure of that gas in the air above it and the solubility of the gas in the fluid. Solubility differs between gases, e.g. CO</a:t>
            </a:r>
            <a:r>
              <a:rPr lang="en-GB" sz="1600" b="1" baseline="-25000" dirty="0">
                <a:latin typeface="Helvetica LT Std" pitchFamily="34" charset="0"/>
              </a:rPr>
              <a:t>2</a:t>
            </a:r>
            <a:r>
              <a:rPr lang="en-GB" sz="1600" b="1" dirty="0">
                <a:latin typeface="Helvetica LT Std" pitchFamily="34" charset="0"/>
              </a:rPr>
              <a:t> is 20 times more soluble in water that O</a:t>
            </a:r>
            <a:r>
              <a:rPr lang="en-GB" sz="1600" b="1" baseline="-25000" dirty="0">
                <a:latin typeface="Helvetica LT Std" pitchFamily="34" charset="0"/>
              </a:rPr>
              <a:t>2</a:t>
            </a:r>
            <a:r>
              <a:rPr lang="en-GB" sz="1600" b="1" dirty="0">
                <a:latin typeface="Helvetica LT Std" pitchFamily="34" charset="0"/>
              </a:rPr>
              <a:t>, so if they had the same partial pressure, the fluid would contain 20 times more CO</a:t>
            </a:r>
            <a:r>
              <a:rPr lang="en-GB" sz="1600" b="1" baseline="-25000" dirty="0">
                <a:latin typeface="Helvetica LT Std" pitchFamily="34" charset="0"/>
              </a:rPr>
              <a:t>2</a:t>
            </a:r>
            <a:r>
              <a:rPr lang="en-GB" sz="1600" b="1" dirty="0">
                <a:latin typeface="Helvetica LT Std" pitchFamily="34" charset="0"/>
              </a:rPr>
              <a:t> than O</a:t>
            </a:r>
            <a:r>
              <a:rPr lang="en-GB" sz="1600" b="1" baseline="-25000" dirty="0">
                <a:latin typeface="Helvetica LT Std" pitchFamily="34" charset="0"/>
              </a:rPr>
              <a:t>2</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rate of gas flow across the alveolar–capillary membrane = permeability </a:t>
            </a:r>
            <a:r>
              <a:rPr lang="en-GB" sz="1600" b="1" dirty="0" smtClean="0">
                <a:latin typeface="Helvetica LT Std" pitchFamily="34" charset="0"/>
              </a:rPr>
              <a:t>× </a:t>
            </a:r>
            <a:r>
              <a:rPr lang="en-GB" sz="1600" b="1" dirty="0">
                <a:latin typeface="Helvetica LT Std" pitchFamily="34" charset="0"/>
              </a:rPr>
              <a:t>area </a:t>
            </a:r>
            <a:r>
              <a:rPr lang="en-GB" sz="1600" b="1" dirty="0" smtClean="0">
                <a:latin typeface="Helvetica LT Std" pitchFamily="34" charset="0"/>
              </a:rPr>
              <a:t>× </a:t>
            </a:r>
            <a:r>
              <a:rPr lang="en-GB" sz="1600" b="1" dirty="0">
                <a:latin typeface="Helvetica LT Std" pitchFamily="34" charset="0"/>
              </a:rPr>
              <a:t>(difference in partial pressures of that gas). Permeability depends on membrane thickness, gas molecular weight and solubility in the membrane. CO</a:t>
            </a:r>
            <a:r>
              <a:rPr lang="en-GB" sz="1600" b="1" baseline="-25000" dirty="0">
                <a:latin typeface="Helvetica LT Std" pitchFamily="34" charset="0"/>
              </a:rPr>
              <a:t>2</a:t>
            </a:r>
            <a:r>
              <a:rPr lang="en-GB" sz="1600" b="1" dirty="0">
                <a:latin typeface="Helvetica LT Std" pitchFamily="34" charset="0"/>
              </a:rPr>
              <a:t> crosses the membrane faster than O</a:t>
            </a:r>
            <a:r>
              <a:rPr lang="en-GB" sz="1600" b="1" baseline="-25000" dirty="0">
                <a:latin typeface="Helvetica LT Std" pitchFamily="34" charset="0"/>
              </a:rPr>
              <a:t>2</a:t>
            </a:r>
            <a:r>
              <a:rPr lang="en-GB" sz="1600" b="1" dirty="0">
                <a:latin typeface="Helvetica LT Std" pitchFamily="34" charset="0"/>
              </a:rPr>
              <a:t> because it is more lipid soluble.  </a:t>
            </a:r>
            <a:endParaRPr lang="en-IN" sz="1600" dirty="0">
              <a:latin typeface="Helvetica LT Std" pitchFamily="34" charset="0"/>
            </a:endParaRPr>
          </a:p>
        </p:txBody>
      </p:sp>
    </p:spTree>
    <p:extLst>
      <p:ext uri="{BB962C8B-B14F-4D97-AF65-F5344CB8AC3E}">
        <p14:creationId xmlns:p14="http://schemas.microsoft.com/office/powerpoint/2010/main" val="41528244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57</a:t>
            </a:r>
          </a:p>
        </p:txBody>
      </p:sp>
      <p:sp>
        <p:nvSpPr>
          <p:cNvPr id="7" name="Rectangle 6"/>
          <p:cNvSpPr/>
          <p:nvPr/>
        </p:nvSpPr>
        <p:spPr>
          <a:xfrm>
            <a:off x="463352" y="533400"/>
            <a:ext cx="8299648" cy="2631490"/>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For gas transfer across the lungs, area and permeability are combined as the diffusing capacity (D</a:t>
            </a:r>
            <a:r>
              <a:rPr lang="en-GB" sz="1600" b="1" baseline="-25000" dirty="0">
                <a:latin typeface="Helvetica LT Std" pitchFamily="34" charset="0"/>
              </a:rPr>
              <a:t>L</a:t>
            </a:r>
            <a:r>
              <a:rPr lang="en-GB" sz="1600" b="1" dirty="0">
                <a:latin typeface="Helvetica LT Std" pitchFamily="34" charset="0"/>
              </a:rPr>
              <a:t>). Thus the rate of O</a:t>
            </a:r>
            <a:r>
              <a:rPr lang="en-GB" sz="1600" b="1" baseline="-25000" dirty="0">
                <a:latin typeface="Helvetica LT Std" pitchFamily="34" charset="0"/>
              </a:rPr>
              <a:t>2</a:t>
            </a:r>
            <a:r>
              <a:rPr lang="en-GB" sz="1600" b="1" dirty="0">
                <a:latin typeface="Helvetica LT Std" pitchFamily="34" charset="0"/>
              </a:rPr>
              <a:t> transfer = D</a:t>
            </a:r>
            <a:r>
              <a:rPr lang="en-GB" sz="1600" b="1" baseline="-25000" dirty="0">
                <a:latin typeface="Helvetica LT Std" pitchFamily="34" charset="0"/>
              </a:rPr>
              <a:t>L</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a:t>
            </a:r>
            <a:r>
              <a:rPr lang="en-GB" sz="1600" b="1" dirty="0" smtClean="0">
                <a:latin typeface="Helvetica LT Std" pitchFamily="34" charset="0"/>
              </a:rPr>
              <a:t>× </a:t>
            </a:r>
            <a:r>
              <a:rPr lang="en-GB" sz="1600" b="1" dirty="0">
                <a:latin typeface="Helvetica LT Std" pitchFamily="34" charset="0"/>
              </a:rPr>
              <a:t>(alveolar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a:t>
            </a:r>
            <a:r>
              <a:rPr lang="en-GB" sz="1600" b="1" dirty="0" smtClean="0">
                <a:latin typeface="Times New Roman" panose="02020603050405020304" pitchFamily="18" charset="0"/>
                <a:cs typeface="Times New Roman" panose="02020603050405020304" pitchFamily="18" charset="0"/>
              </a:rPr>
              <a:t>−</a:t>
            </a:r>
            <a:r>
              <a:rPr lang="en-GB" sz="1600" b="1" dirty="0" smtClean="0">
                <a:latin typeface="Helvetica LT Std" pitchFamily="34" charset="0"/>
              </a:rPr>
              <a:t> </a:t>
            </a:r>
            <a:r>
              <a:rPr lang="en-GB" sz="1600" b="1" dirty="0">
                <a:latin typeface="Helvetica LT Std" pitchFamily="34" charset="0"/>
              </a:rPr>
              <a:t>lung capillary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D</a:t>
            </a:r>
            <a:r>
              <a:rPr lang="en-GB" sz="1600" b="1" baseline="-25000" dirty="0">
                <a:latin typeface="Helvetica LT Std" pitchFamily="34" charset="0"/>
              </a:rPr>
              <a:t>L</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is sometimes called the transfer factor, and can be estimated using low concentrations of CO as this immediately binds to haemoglobin in the blood, so the lung capillary </a:t>
            </a:r>
            <a:r>
              <a:rPr lang="en-GB" sz="1600" b="1" i="1" dirty="0">
                <a:latin typeface="Helvetica LT Std" pitchFamily="34" charset="0"/>
              </a:rPr>
              <a:t>P</a:t>
            </a:r>
            <a:r>
              <a:rPr lang="en-GB" sz="1600" b="1" dirty="0">
                <a:latin typeface="Helvetica LT Std" pitchFamily="34" charset="0"/>
              </a:rPr>
              <a:t>CO is effectively zero.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The rate of transfer of CO is only limited by the exchange membrane, as at low concentrations it will not saturate haemoglobin (diffusion limited). O</a:t>
            </a:r>
            <a:r>
              <a:rPr lang="en-GB" sz="1600" b="1" baseline="-25000" dirty="0">
                <a:latin typeface="Helvetica LT Std" pitchFamily="34" charset="0"/>
              </a:rPr>
              <a:t>2</a:t>
            </a:r>
            <a:r>
              <a:rPr lang="en-GB" sz="1600" b="1" dirty="0">
                <a:latin typeface="Helvetica LT Std" pitchFamily="34" charset="0"/>
              </a:rPr>
              <a:t> however is poorly soluble, and as it is present in large quantities, it rapidly saturates haemoglobin. Its transfer is thus increased if flow is increased, as more </a:t>
            </a:r>
            <a:r>
              <a:rPr lang="en-GB" sz="1600" b="1" dirty="0" err="1">
                <a:latin typeface="Helvetica LT Std" pitchFamily="34" charset="0"/>
              </a:rPr>
              <a:t>deoxyhaemoglobin</a:t>
            </a:r>
            <a:r>
              <a:rPr lang="en-GB" sz="1600" b="1" dirty="0">
                <a:latin typeface="Helvetica LT Std" pitchFamily="34" charset="0"/>
              </a:rPr>
              <a:t> is brought in (perfusion limited).</a:t>
            </a:r>
            <a:endParaRPr lang="en-IN" sz="1600" dirty="0">
              <a:latin typeface="Helvetica LT Std" pitchFamily="34" charset="0"/>
            </a:endParaRPr>
          </a:p>
        </p:txBody>
      </p:sp>
    </p:spTree>
    <p:extLst>
      <p:ext uri="{BB962C8B-B14F-4D97-AF65-F5344CB8AC3E}">
        <p14:creationId xmlns:p14="http://schemas.microsoft.com/office/powerpoint/2010/main" val="23671627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58</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31 Carriage of oxygen and carbon dioxide by the blood</a:t>
            </a:r>
            <a:endParaRPr lang="en-US" sz="2500" b="1" i="1" dirty="0">
              <a:solidFill>
                <a:srgbClr val="C00000"/>
              </a:solidFill>
            </a:endParaRPr>
          </a:p>
        </p:txBody>
      </p:sp>
      <p:sp>
        <p:nvSpPr>
          <p:cNvPr id="5" name="Rectangle 4"/>
          <p:cNvSpPr/>
          <p:nvPr/>
        </p:nvSpPr>
        <p:spPr>
          <a:xfrm>
            <a:off x="463352" y="1057656"/>
            <a:ext cx="8299648" cy="4262705"/>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has a low solubility and most is carried by haemoglobin (</a:t>
            </a:r>
            <a:r>
              <a:rPr lang="en-GB" sz="1600" b="1" dirty="0" err="1">
                <a:latin typeface="Helvetica LT Std" pitchFamily="34" charset="0"/>
              </a:rPr>
              <a:t>Hb</a:t>
            </a:r>
            <a:r>
              <a:rPr lang="en-GB" sz="1600" b="1" dirty="0">
                <a:latin typeface="Helvetica LT Std" pitchFamily="34" charset="0"/>
              </a:rPr>
              <a:t>) in red cells. For a normal [</a:t>
            </a:r>
            <a:r>
              <a:rPr lang="en-GB" sz="1600" b="1" dirty="0" err="1">
                <a:latin typeface="Helvetica LT Std" pitchFamily="34" charset="0"/>
              </a:rPr>
              <a:t>Hb</a:t>
            </a:r>
            <a:r>
              <a:rPr lang="en-GB" sz="1600" b="1" dirty="0">
                <a:latin typeface="Helvetica LT Std" pitchFamily="34" charset="0"/>
              </a:rPr>
              <a:t>] of 150 g/L, blood carries a maximum of 200 mL O</a:t>
            </a:r>
            <a:r>
              <a:rPr lang="en-GB" sz="1600" b="1" baseline="-25000" dirty="0">
                <a:latin typeface="Helvetica LT Std" pitchFamily="34" charset="0"/>
              </a:rPr>
              <a:t>2</a:t>
            </a:r>
            <a:r>
              <a:rPr lang="en-GB" sz="1600" b="1" dirty="0">
                <a:latin typeface="Helvetica LT Std" pitchFamily="34" charset="0"/>
              </a:rPr>
              <a:t>/L (O</a:t>
            </a:r>
            <a:r>
              <a:rPr lang="en-GB" sz="1600" b="1" baseline="-25000" dirty="0">
                <a:latin typeface="Helvetica LT Std" pitchFamily="34" charset="0"/>
              </a:rPr>
              <a:t>2 </a:t>
            </a:r>
            <a:r>
              <a:rPr lang="en-GB" sz="1600" b="1" dirty="0">
                <a:latin typeface="Helvetica LT Std" pitchFamily="34" charset="0"/>
              </a:rPr>
              <a:t>capacity). The actual O</a:t>
            </a:r>
            <a:r>
              <a:rPr lang="en-GB" sz="1600" b="1" baseline="-25000" dirty="0">
                <a:latin typeface="Helvetica LT Std" pitchFamily="34" charset="0"/>
              </a:rPr>
              <a:t>2</a:t>
            </a:r>
            <a:r>
              <a:rPr lang="en-GB" sz="1600" b="1" dirty="0">
                <a:latin typeface="Helvetica LT Std" pitchFamily="34" charset="0"/>
              </a:rPr>
              <a:t> content depends on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and percentage O</a:t>
            </a:r>
            <a:r>
              <a:rPr lang="en-GB" sz="1600" b="1" baseline="-25000" dirty="0">
                <a:latin typeface="Helvetica LT Std" pitchFamily="34" charset="0"/>
              </a:rPr>
              <a:t>2</a:t>
            </a:r>
            <a:r>
              <a:rPr lang="en-GB" sz="1600" b="1" dirty="0">
                <a:latin typeface="Helvetica LT Std" pitchFamily="34" charset="0"/>
              </a:rPr>
              <a:t> saturation (content/capacity x 100). Each </a:t>
            </a:r>
            <a:r>
              <a:rPr lang="en-GB" sz="1600" b="1" dirty="0" err="1">
                <a:latin typeface="Helvetica LT Std" pitchFamily="34" charset="0"/>
              </a:rPr>
              <a:t>Hb</a:t>
            </a:r>
            <a:r>
              <a:rPr lang="en-GB" sz="1600" b="1" dirty="0">
                <a:latin typeface="Helvetica LT Std" pitchFamily="34" charset="0"/>
              </a:rPr>
              <a:t> molecule binds four O</a:t>
            </a:r>
            <a:r>
              <a:rPr lang="en-GB" sz="1600" b="1" baseline="-25000" dirty="0">
                <a:latin typeface="Helvetica LT Std" pitchFamily="34" charset="0"/>
              </a:rPr>
              <a:t>2</a:t>
            </a:r>
            <a:r>
              <a:rPr lang="en-GB" sz="1600" b="1" dirty="0">
                <a:latin typeface="Helvetica LT Std" pitchFamily="34" charset="0"/>
              </a:rPr>
              <a:t> in a cooperative manner; the O</a:t>
            </a:r>
            <a:r>
              <a:rPr lang="en-GB" sz="1600" b="1" baseline="-25000" dirty="0">
                <a:latin typeface="Helvetica LT Std" pitchFamily="34" charset="0"/>
              </a:rPr>
              <a:t>2</a:t>
            </a:r>
            <a:r>
              <a:rPr lang="en-GB" sz="1600" b="1" dirty="0">
                <a:latin typeface="Helvetica LT Std" pitchFamily="34" charset="0"/>
              </a:rPr>
              <a:t>–haemoglobin dissociation curve is thus steep and sigmoidal.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High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facilitates O</a:t>
            </a:r>
            <a:r>
              <a:rPr lang="en-GB" sz="1600" b="1" baseline="-25000" dirty="0">
                <a:latin typeface="Helvetica LT Std" pitchFamily="34" charset="0"/>
              </a:rPr>
              <a:t>2</a:t>
            </a:r>
            <a:r>
              <a:rPr lang="en-GB" sz="1600" b="1" dirty="0">
                <a:latin typeface="Helvetica LT Std" pitchFamily="34" charset="0"/>
              </a:rPr>
              <a:t> binding to </a:t>
            </a:r>
            <a:r>
              <a:rPr lang="en-GB" sz="1600" b="1" dirty="0" err="1">
                <a:latin typeface="Helvetica LT Std" pitchFamily="34" charset="0"/>
              </a:rPr>
              <a:t>Hb</a:t>
            </a:r>
            <a:r>
              <a:rPr lang="en-GB" sz="1600" b="1" dirty="0">
                <a:latin typeface="Helvetica LT Std" pitchFamily="34" charset="0"/>
              </a:rPr>
              <a:t> in the lungs, whereas low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in tissues encourages release. This is also encouraged by a right-ward shift in the dissociation curve caused by acid pH, increased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(Bohr shift), increased temperature and the metabolite 2,3-DPG, which occur in active tissues. The reverse changes occur in the lungs.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is transported from the tissues as bicarbonate (60%), </a:t>
            </a:r>
            <a:r>
              <a:rPr lang="en-GB" sz="1600" b="1" dirty="0" err="1">
                <a:latin typeface="Helvetica LT Std" pitchFamily="34" charset="0"/>
              </a:rPr>
              <a:t>carbamino</a:t>
            </a:r>
            <a:r>
              <a:rPr lang="en-GB" sz="1600" b="1" dirty="0">
                <a:latin typeface="Helvetica LT Std" pitchFamily="34" charset="0"/>
              </a:rPr>
              <a:t> compounds (30%) and dissolved in plasma. CO</a:t>
            </a:r>
            <a:r>
              <a:rPr lang="en-GB" sz="1600" b="1" baseline="-25000" dirty="0">
                <a:latin typeface="Helvetica LT Std" pitchFamily="34" charset="0"/>
              </a:rPr>
              <a:t>2</a:t>
            </a:r>
            <a:r>
              <a:rPr lang="en-GB" sz="1600" b="1" dirty="0">
                <a:latin typeface="Helvetica LT Std" pitchFamily="34" charset="0"/>
              </a:rPr>
              <a:t> combines with water to form carbonic acid (H</a:t>
            </a:r>
            <a:r>
              <a:rPr lang="en-GB" sz="1600" b="1" baseline="-25000" dirty="0">
                <a:latin typeface="Helvetica LT Std" pitchFamily="34" charset="0"/>
              </a:rPr>
              <a:t>2</a:t>
            </a:r>
            <a:r>
              <a:rPr lang="en-GB" sz="1600" b="1" dirty="0">
                <a:latin typeface="Helvetica LT Std" pitchFamily="34" charset="0"/>
              </a:rPr>
              <a:t>CO</a:t>
            </a:r>
            <a:r>
              <a:rPr lang="en-GB" sz="1600" b="1" baseline="-25000" dirty="0">
                <a:latin typeface="Helvetica LT Std" pitchFamily="34" charset="0"/>
              </a:rPr>
              <a:t>3</a:t>
            </a:r>
            <a:r>
              <a:rPr lang="en-GB" sz="1600" b="1" dirty="0">
                <a:latin typeface="Helvetica LT Std" pitchFamily="34" charset="0"/>
              </a:rPr>
              <a:t>), which is accelerated by carbonic anhydrase in red cells, and thence bicarbonate: CO</a:t>
            </a:r>
            <a:r>
              <a:rPr lang="en-GB" sz="1600" b="1" baseline="-25000" dirty="0">
                <a:latin typeface="Helvetica LT Std" pitchFamily="34" charset="0"/>
              </a:rPr>
              <a:t>2</a:t>
            </a:r>
            <a:r>
              <a:rPr lang="en-GB" sz="1600" b="1" dirty="0">
                <a:latin typeface="Helvetica LT Std" pitchFamily="34" charset="0"/>
              </a:rPr>
              <a:t> + H</a:t>
            </a:r>
            <a:r>
              <a:rPr lang="en-GB" sz="1600" b="1" baseline="-25000" dirty="0">
                <a:latin typeface="Helvetica LT Std" pitchFamily="34" charset="0"/>
              </a:rPr>
              <a:t>2</a:t>
            </a:r>
            <a:r>
              <a:rPr lang="en-GB" sz="1600" b="1" dirty="0">
                <a:latin typeface="Helvetica LT Std" pitchFamily="34" charset="0"/>
              </a:rPr>
              <a:t>O</a:t>
            </a:r>
            <a:r>
              <a:rPr lang="en-GB" sz="1600" b="1" dirty="0">
                <a:latin typeface="Helvetica LT Std" pitchFamily="34" charset="0"/>
                <a:sym typeface="Symbol"/>
              </a:rPr>
              <a:t></a:t>
            </a:r>
            <a:r>
              <a:rPr lang="en-GB" sz="1600" b="1" dirty="0">
                <a:latin typeface="Helvetica LT Std" pitchFamily="34" charset="0"/>
              </a:rPr>
              <a:t>H</a:t>
            </a:r>
            <a:r>
              <a:rPr lang="en-GB" sz="1600" b="1" baseline="-25000" dirty="0">
                <a:latin typeface="Helvetica LT Std" pitchFamily="34" charset="0"/>
              </a:rPr>
              <a:t>2</a:t>
            </a:r>
            <a:r>
              <a:rPr lang="en-GB" sz="1600" b="1" dirty="0">
                <a:latin typeface="Helvetica LT Std" pitchFamily="34" charset="0"/>
              </a:rPr>
              <a:t>CO</a:t>
            </a:r>
            <a:r>
              <a:rPr lang="en-GB" sz="1600" b="1" baseline="-25000" dirty="0">
                <a:latin typeface="Helvetica LT Std" pitchFamily="34" charset="0"/>
              </a:rPr>
              <a:t>3</a:t>
            </a:r>
            <a:r>
              <a:rPr lang="en-GB" sz="1600" b="1" dirty="0">
                <a:latin typeface="Helvetica LT Std" pitchFamily="34" charset="0"/>
              </a:rPr>
              <a:t> </a:t>
            </a:r>
            <a:r>
              <a:rPr lang="en-GB" sz="1600" b="1" dirty="0">
                <a:latin typeface="Helvetica LT Std" pitchFamily="34" charset="0"/>
                <a:sym typeface="Symbol"/>
              </a:rPr>
              <a:t></a:t>
            </a:r>
            <a:r>
              <a:rPr lang="en-GB" sz="1600" b="1" dirty="0">
                <a:latin typeface="Helvetica LT Std" pitchFamily="34" charset="0"/>
              </a:rPr>
              <a:t>HCO</a:t>
            </a:r>
            <a:r>
              <a:rPr lang="en-GB" sz="1600" b="1" baseline="-25000" dirty="0">
                <a:latin typeface="Helvetica LT Std" pitchFamily="34" charset="0"/>
              </a:rPr>
              <a:t>3</a:t>
            </a:r>
            <a:r>
              <a:rPr lang="en-GB" sz="1600" b="1" baseline="30000" dirty="0">
                <a:latin typeface="Helvetica LT Std" pitchFamily="34" charset="0"/>
              </a:rPr>
              <a:t>–</a:t>
            </a:r>
            <a:r>
              <a:rPr lang="en-GB" sz="1600" b="1" dirty="0">
                <a:latin typeface="Helvetica LT Std" pitchFamily="34" charset="0"/>
              </a:rPr>
              <a:t> + H</a:t>
            </a:r>
            <a:r>
              <a:rPr lang="en-GB" sz="1600" b="1" baseline="30000" dirty="0">
                <a:latin typeface="Helvetica LT Std" pitchFamily="34" charset="0"/>
              </a:rPr>
              <a:t>+</a:t>
            </a:r>
            <a:r>
              <a:rPr lang="en-GB" sz="1600" b="1" dirty="0">
                <a:latin typeface="Helvetica LT Std" pitchFamily="34" charset="0"/>
              </a:rPr>
              <a:t>. The HCO</a:t>
            </a:r>
            <a:r>
              <a:rPr lang="en-GB" sz="1600" b="1" baseline="-25000" dirty="0">
                <a:latin typeface="Helvetica LT Std" pitchFamily="34" charset="0"/>
              </a:rPr>
              <a:t>3</a:t>
            </a:r>
            <a:r>
              <a:rPr lang="en-GB" sz="1600" b="1" baseline="30000" dirty="0">
                <a:latin typeface="Helvetica LT Std" pitchFamily="34" charset="0"/>
              </a:rPr>
              <a:t>–</a:t>
            </a:r>
            <a:r>
              <a:rPr lang="en-GB" sz="1600" b="1" dirty="0">
                <a:latin typeface="Helvetica LT Std" pitchFamily="34" charset="0"/>
              </a:rPr>
              <a:t> diffuses out of red cells in exchange for Cl</a:t>
            </a:r>
            <a:r>
              <a:rPr lang="en-GB" sz="1600" b="1" baseline="30000" dirty="0">
                <a:latin typeface="Helvetica LT Std" pitchFamily="34" charset="0"/>
              </a:rPr>
              <a:t>–</a:t>
            </a:r>
            <a:r>
              <a:rPr lang="en-GB" sz="1600" b="1" dirty="0">
                <a:latin typeface="Helvetica LT Std" pitchFamily="34" charset="0"/>
              </a:rPr>
              <a:t> (chloride shift).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20530603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59</a:t>
            </a:r>
          </a:p>
        </p:txBody>
      </p:sp>
      <p:sp>
        <p:nvSpPr>
          <p:cNvPr id="7" name="Rectangle 6"/>
          <p:cNvSpPr/>
          <p:nvPr/>
        </p:nvSpPr>
        <p:spPr>
          <a:xfrm>
            <a:off x="463352" y="533400"/>
            <a:ext cx="8299648" cy="3693319"/>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H</a:t>
            </a:r>
            <a:r>
              <a:rPr lang="en-GB" sz="1600" b="1" baseline="30000" dirty="0">
                <a:latin typeface="Helvetica LT Std" pitchFamily="34" charset="0"/>
              </a:rPr>
              <a:t>+</a:t>
            </a:r>
            <a:r>
              <a:rPr lang="en-GB" sz="1600" b="1" dirty="0">
                <a:latin typeface="Helvetica LT Std" pitchFamily="34" charset="0"/>
              </a:rPr>
              <a:t> binds to deoxygenated </a:t>
            </a:r>
            <a:r>
              <a:rPr lang="en-GB" sz="1600" b="1" dirty="0" err="1">
                <a:latin typeface="Helvetica LT Std" pitchFamily="34" charset="0"/>
              </a:rPr>
              <a:t>Hb</a:t>
            </a:r>
            <a:r>
              <a:rPr lang="en-GB" sz="1600" b="1" dirty="0">
                <a:latin typeface="Helvetica LT Std" pitchFamily="34" charset="0"/>
              </a:rPr>
              <a:t>, so formation of HCO</a:t>
            </a:r>
            <a:r>
              <a:rPr lang="en-GB" sz="1600" b="1" baseline="-25000" dirty="0">
                <a:latin typeface="Helvetica LT Std" pitchFamily="34" charset="0"/>
              </a:rPr>
              <a:t>3</a:t>
            </a:r>
            <a:r>
              <a:rPr lang="en-GB" sz="1600" b="1" baseline="30000" dirty="0">
                <a:latin typeface="Helvetica LT Std" pitchFamily="34" charset="0"/>
              </a:rPr>
              <a:t>–</a:t>
            </a:r>
            <a:r>
              <a:rPr lang="en-GB" sz="1600" b="1" dirty="0">
                <a:latin typeface="Helvetica LT Std" pitchFamily="34" charset="0"/>
              </a:rPr>
              <a:t> is not impeded by an increase in [H</a:t>
            </a:r>
            <a:r>
              <a:rPr lang="en-GB" sz="1600" b="1" baseline="30000" dirty="0">
                <a:latin typeface="Helvetica LT Std" pitchFamily="34" charset="0"/>
              </a:rPr>
              <a:t>+</a:t>
            </a:r>
            <a:r>
              <a:rPr lang="en-GB" sz="1600" b="1" dirty="0">
                <a:latin typeface="Helvetica LT Std" pitchFamily="34" charset="0"/>
              </a:rPr>
              <a:t>]. It binds less well to oxygenated </a:t>
            </a:r>
            <a:r>
              <a:rPr lang="en-GB" sz="1600" b="1" dirty="0" err="1">
                <a:latin typeface="Helvetica LT Std" pitchFamily="34" charset="0"/>
              </a:rPr>
              <a:t>Hb</a:t>
            </a:r>
            <a:r>
              <a:rPr lang="en-GB" sz="1600" b="1" dirty="0">
                <a:latin typeface="Helvetica LT Std" pitchFamily="34" charset="0"/>
              </a:rPr>
              <a:t>, so an increase in [H</a:t>
            </a:r>
            <a:r>
              <a:rPr lang="en-GB" sz="1600" b="1" baseline="30000" dirty="0">
                <a:latin typeface="Helvetica LT Std" pitchFamily="34" charset="0"/>
              </a:rPr>
              <a:t>+</a:t>
            </a:r>
            <a:r>
              <a:rPr lang="en-GB" sz="1600" b="1" dirty="0">
                <a:latin typeface="Helvetica LT Std" pitchFamily="34" charset="0"/>
              </a:rPr>
              <a:t>] shifts the equation above to the left, facilitating offloading of CO</a:t>
            </a:r>
            <a:r>
              <a:rPr lang="en-GB" sz="1600" b="1" baseline="-25000" dirty="0">
                <a:latin typeface="Helvetica LT Std" pitchFamily="34" charset="0"/>
              </a:rPr>
              <a:t>2</a:t>
            </a:r>
            <a:r>
              <a:rPr lang="en-GB" sz="1600" b="1" dirty="0">
                <a:latin typeface="Helvetica LT Std" pitchFamily="34" charset="0"/>
              </a:rPr>
              <a:t> in the lungs. This process contributes to the Haldane effect: for any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the CO</a:t>
            </a:r>
            <a:r>
              <a:rPr lang="en-GB" sz="1600" b="1" baseline="-25000" dirty="0">
                <a:latin typeface="Helvetica LT Std" pitchFamily="34" charset="0"/>
              </a:rPr>
              <a:t>2</a:t>
            </a:r>
            <a:r>
              <a:rPr lang="en-GB" sz="1600" b="1" dirty="0">
                <a:latin typeface="Helvetica LT Std" pitchFamily="34" charset="0"/>
              </a:rPr>
              <a:t> content of oxygenated blood is less than for deoxygenated blood.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reacts with protein amino groups (</a:t>
            </a:r>
            <a:r>
              <a:rPr lang="en-GB" sz="1600" b="1" dirty="0" err="1">
                <a:latin typeface="Helvetica LT Std" pitchFamily="34" charset="0"/>
              </a:rPr>
              <a:t>carbamino</a:t>
            </a:r>
            <a:r>
              <a:rPr lang="en-GB" sz="1600" b="1" dirty="0">
                <a:latin typeface="Helvetica LT Std" pitchFamily="34" charset="0"/>
              </a:rPr>
              <a:t> compounds). </a:t>
            </a:r>
            <a:r>
              <a:rPr lang="en-GB" sz="1600" b="1" dirty="0" err="1">
                <a:latin typeface="Helvetica LT Std" pitchFamily="34" charset="0"/>
              </a:rPr>
              <a:t>Hb</a:t>
            </a:r>
            <a:r>
              <a:rPr lang="en-GB" sz="1600" b="1" dirty="0">
                <a:latin typeface="Helvetica LT Std" pitchFamily="34" charset="0"/>
              </a:rPr>
              <a:t> is the most prevalent such protein in blood, but formation of </a:t>
            </a:r>
            <a:r>
              <a:rPr lang="en-GB" sz="1600" b="1" dirty="0" err="1">
                <a:latin typeface="Helvetica LT Std" pitchFamily="34" charset="0"/>
              </a:rPr>
              <a:t>carbaminohaemoglobin</a:t>
            </a:r>
            <a:r>
              <a:rPr lang="en-GB" sz="1600" b="1" dirty="0">
                <a:latin typeface="Helvetica LT Std" pitchFamily="34" charset="0"/>
              </a:rPr>
              <a:t> occurs more readily for deoxygenated than oxygenated </a:t>
            </a:r>
            <a:r>
              <a:rPr lang="en-GB" sz="1600" b="1" dirty="0" err="1">
                <a:latin typeface="Helvetica LT Std" pitchFamily="34" charset="0"/>
              </a:rPr>
              <a:t>Hb</a:t>
            </a:r>
            <a:r>
              <a:rPr lang="en-GB" sz="1600" b="1" dirty="0">
                <a:latin typeface="Helvetica LT Std" pitchFamily="34" charset="0"/>
              </a:rPr>
              <a:t>, thus contributing to the Haldane effect.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Hyperventilation is defined as a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&lt;5.3 </a:t>
            </a:r>
            <a:r>
              <a:rPr lang="en-GB" sz="1600" b="1" dirty="0" err="1">
                <a:latin typeface="Helvetica LT Std" pitchFamily="34" charset="0"/>
              </a:rPr>
              <a:t>kPa</a:t>
            </a:r>
            <a:r>
              <a:rPr lang="en-GB" sz="1600" b="1" dirty="0">
                <a:latin typeface="Helvetica LT Std" pitchFamily="34" charset="0"/>
              </a:rPr>
              <a:t>, hypoventilation as a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&gt;5.9 </a:t>
            </a:r>
            <a:r>
              <a:rPr lang="en-GB" sz="1600" b="1" dirty="0" err="1">
                <a:latin typeface="Helvetica LT Std" pitchFamily="34" charset="0"/>
              </a:rPr>
              <a:t>kPa</a:t>
            </a:r>
            <a:r>
              <a:rPr lang="en-GB" sz="1600" b="1" dirty="0">
                <a:latin typeface="Helvetica LT Std" pitchFamily="34" charset="0"/>
              </a:rPr>
              <a:t>. Rapid breathing in exercise is not hyperventilation. A fall in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a:t>
            </a:r>
            <a:r>
              <a:rPr lang="en-GB" sz="1600" b="1" dirty="0" err="1">
                <a:latin typeface="Helvetica LT Std" pitchFamily="34" charset="0"/>
              </a:rPr>
              <a:t>hypocapnia</a:t>
            </a:r>
            <a:r>
              <a:rPr lang="en-GB" sz="1600" b="1" dirty="0">
                <a:latin typeface="Helvetica LT Std" pitchFamily="34" charset="0"/>
              </a:rPr>
              <a:t>) during hyperventilation causes light-headedness, cerebral vasoconstriction (visual disturbances) and muscle cramps (tetany). Hypoventilation causes a high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(hypercapnia) and low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(hypoxia).</a:t>
            </a:r>
            <a:endParaRPr lang="en-IN" sz="1600" dirty="0">
              <a:latin typeface="Helvetica LT Std" pitchFamily="34" charset="0"/>
            </a:endParaRPr>
          </a:p>
        </p:txBody>
      </p:sp>
    </p:spTree>
    <p:extLst>
      <p:ext uri="{BB962C8B-B14F-4D97-AF65-F5344CB8AC3E}">
        <p14:creationId xmlns:p14="http://schemas.microsoft.com/office/powerpoint/2010/main" val="4098438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6</a:t>
            </a:r>
          </a:p>
        </p:txBody>
      </p:sp>
      <p:sp>
        <p:nvSpPr>
          <p:cNvPr id="7" name="Rectangle 6"/>
          <p:cNvSpPr/>
          <p:nvPr/>
        </p:nvSpPr>
        <p:spPr>
          <a:xfrm>
            <a:off x="463352" y="533400"/>
            <a:ext cx="8299648" cy="1569660"/>
          </a:xfrm>
          <a:prstGeom prst="rect">
            <a:avLst/>
          </a:prstGeom>
        </p:spPr>
        <p:txBody>
          <a:bodyPr wrap="square">
            <a:spAutoFit/>
          </a:bodyPr>
          <a:lstStyle/>
          <a:p>
            <a:pPr marL="342900" lvl="0" indent="-342900">
              <a:spcBef>
                <a:spcPts val="300"/>
              </a:spcBef>
              <a:spcAft>
                <a:spcPts val="300"/>
              </a:spcAft>
              <a:buClr>
                <a:srgbClr val="C00000"/>
              </a:buClr>
              <a:buFont typeface="+mj-lt"/>
              <a:buAutoNum type="arabicPeriod" startAt="5"/>
            </a:pPr>
            <a:r>
              <a:rPr lang="en-GB" sz="1600" b="1" dirty="0">
                <a:solidFill>
                  <a:prstClr val="black"/>
                </a:solidFill>
                <a:latin typeface="Helvetica LT Std" pitchFamily="34" charset="0"/>
              </a:rPr>
              <a:t>The major cellular energy source is ATP. Glycolysis in the cytosol generates a small amount of ATP and does not require O</a:t>
            </a:r>
            <a:r>
              <a:rPr lang="en-GB" sz="1600" b="1" baseline="-25000" dirty="0">
                <a:solidFill>
                  <a:prstClr val="black"/>
                </a:solidFill>
                <a:latin typeface="Helvetica LT Std" pitchFamily="34" charset="0"/>
              </a:rPr>
              <a:t>2</a:t>
            </a:r>
            <a:r>
              <a:rPr lang="en-GB" sz="1600" b="1" dirty="0">
                <a:solidFill>
                  <a:prstClr val="black"/>
                </a:solidFill>
                <a:latin typeface="Helvetica LT Std" pitchFamily="34" charset="0"/>
              </a:rPr>
              <a:t> (anaerobic respiration). Its product pyruvate and O</a:t>
            </a:r>
            <a:r>
              <a:rPr lang="en-GB" sz="1600" b="1" baseline="-25000" dirty="0">
                <a:solidFill>
                  <a:prstClr val="black"/>
                </a:solidFill>
                <a:latin typeface="Helvetica LT Std" pitchFamily="34" charset="0"/>
              </a:rPr>
              <a:t>2</a:t>
            </a:r>
            <a:r>
              <a:rPr lang="en-GB" sz="1600" b="1" dirty="0">
                <a:solidFill>
                  <a:prstClr val="black"/>
                </a:solidFill>
                <a:latin typeface="Helvetica LT Std" pitchFamily="34" charset="0"/>
              </a:rPr>
              <a:t> are utilized by mitochondrial oxidative phosphorylation to generate much larger amounts of ATP. This involves the citric acid (Krebs’) cycle and the electron transport chain to generate an </a:t>
            </a:r>
            <a:r>
              <a:rPr lang="en-GB" sz="1600" b="1" dirty="0">
                <a:latin typeface="Helvetica LT Std" pitchFamily="34" charset="0"/>
              </a:rPr>
              <a:t>H</a:t>
            </a:r>
            <a:r>
              <a:rPr lang="en-GB" sz="1600" b="1" baseline="30000" dirty="0">
                <a:latin typeface="Helvetica LT Std" pitchFamily="34" charset="0"/>
              </a:rPr>
              <a:t>+</a:t>
            </a:r>
            <a:r>
              <a:rPr lang="en-GB" sz="1600" b="1" dirty="0">
                <a:latin typeface="Helvetica LT Std" pitchFamily="34" charset="0"/>
              </a:rPr>
              <a:t> gradient </a:t>
            </a:r>
            <a:r>
              <a:rPr lang="en-GB" sz="1600" b="1" dirty="0">
                <a:solidFill>
                  <a:prstClr val="black"/>
                </a:solidFill>
                <a:latin typeface="Helvetica LT Std" pitchFamily="34" charset="0"/>
              </a:rPr>
              <a:t>across the inner membrane, which drives the ATP synthase.</a:t>
            </a:r>
            <a:endParaRPr lang="en-IN" sz="1600" b="1" dirty="0">
              <a:solidFill>
                <a:prstClr val="black"/>
              </a:solidFill>
              <a:latin typeface="Helvetica LT Std" pitchFamily="34" charset="0"/>
            </a:endParaRPr>
          </a:p>
        </p:txBody>
      </p:sp>
    </p:spTree>
    <p:extLst>
      <p:ext uri="{BB962C8B-B14F-4D97-AF65-F5344CB8AC3E}">
        <p14:creationId xmlns:p14="http://schemas.microsoft.com/office/powerpoint/2010/main" val="20528068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60</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32 Control of breathing</a:t>
            </a:r>
            <a:endParaRPr lang="en-US" sz="2500" b="1" i="1" dirty="0">
              <a:solidFill>
                <a:srgbClr val="C00000"/>
              </a:solidFill>
            </a:endParaRPr>
          </a:p>
        </p:txBody>
      </p:sp>
      <p:sp>
        <p:nvSpPr>
          <p:cNvPr id="5" name="Rectangle 4"/>
          <p:cNvSpPr/>
          <p:nvPr/>
        </p:nvSpPr>
        <p:spPr>
          <a:xfrm>
            <a:off x="463352" y="1057656"/>
            <a:ext cx="8299648" cy="475514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pattern and rate of breathing are controlled by a central pattern generator formed of diffuse neurones in the pons and medulla of the brain stem. This is modulated by numerous descending (temperature, emotion, etc.) and ascending inputs (chemoreceptors, lung receptors, etc.). The medullary respiratory groups drive the respiratory muscle motor neurones. Voluntary control is via cortical motor neurones in the pyramidal tract.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Chemoreceptors detect arterial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and </a:t>
            </a:r>
            <a:r>
              <a:rPr lang="en-GB" sz="1600" b="1" dirty="0" err="1">
                <a:latin typeface="Helvetica LT Std" pitchFamily="34" charset="0"/>
              </a:rPr>
              <a:t>pH.</a:t>
            </a:r>
            <a:r>
              <a:rPr lang="en-GB" sz="1600" b="1" dirty="0">
                <a:latin typeface="Helvetica LT Std" pitchFamily="34" charset="0"/>
              </a:rPr>
              <a:t> Increasing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causes a near linear increase in ventilation. The relationship shifts to the left in acidosis (higher ventilation for a given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right in alkalosis.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only stimulates ventilation when below ~8 </a:t>
            </a:r>
            <a:r>
              <a:rPr lang="en-GB" sz="1600" b="1" dirty="0" err="1">
                <a:latin typeface="Helvetica LT Std" pitchFamily="34" charset="0"/>
              </a:rPr>
              <a:t>kPa</a:t>
            </a:r>
            <a:r>
              <a:rPr lang="en-GB" sz="1600" b="1" dirty="0">
                <a:latin typeface="Helvetica LT Std" pitchFamily="34" charset="0"/>
              </a:rPr>
              <a:t>, but a fall in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and a rise in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have a synergistic effect on ventilation.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central chemoreceptor comprises diffuse neurones in the medulla which respond to changes in pH of the local cerebrospinal fluid (CSF). As polar molecules such as H</a:t>
            </a:r>
            <a:r>
              <a:rPr lang="en-GB" sz="1600" b="1" baseline="30000" dirty="0">
                <a:latin typeface="Helvetica LT Std" pitchFamily="34" charset="0"/>
              </a:rPr>
              <a:t>+</a:t>
            </a:r>
            <a:r>
              <a:rPr lang="en-GB" sz="1600" b="1" dirty="0">
                <a:latin typeface="Helvetica LT Std" pitchFamily="34" charset="0"/>
              </a:rPr>
              <a:t> cannot cross the blood–brain barrier from the blood but CO</a:t>
            </a:r>
            <a:r>
              <a:rPr lang="en-GB" sz="1600" b="1" baseline="-25000" dirty="0">
                <a:latin typeface="Helvetica LT Std" pitchFamily="34" charset="0"/>
              </a:rPr>
              <a:t>2</a:t>
            </a:r>
            <a:r>
              <a:rPr lang="en-GB" sz="1600" b="1" dirty="0">
                <a:latin typeface="Helvetica LT Std" pitchFamily="34" charset="0"/>
              </a:rPr>
              <a:t> can, the CSF pH is determined primarily by arterial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(not pH) according to the Henderson–</a:t>
            </a:r>
            <a:r>
              <a:rPr lang="en-GB" sz="1600" b="1" dirty="0" err="1">
                <a:latin typeface="Helvetica LT Std" pitchFamily="34" charset="0"/>
              </a:rPr>
              <a:t>Hasselbalch</a:t>
            </a:r>
            <a:r>
              <a:rPr lang="en-GB" sz="1600" b="1" dirty="0">
                <a:latin typeface="Helvetica LT Std" pitchFamily="34" charset="0"/>
              </a:rPr>
              <a:t> equation. The central chemoreceptor does not respond to changes in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20939218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61</a:t>
            </a:r>
          </a:p>
        </p:txBody>
      </p:sp>
      <p:sp>
        <p:nvSpPr>
          <p:cNvPr id="7" name="Rectangle 6"/>
          <p:cNvSpPr/>
          <p:nvPr/>
        </p:nvSpPr>
        <p:spPr>
          <a:xfrm>
            <a:off x="463352" y="533400"/>
            <a:ext cx="8299648" cy="4678204"/>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Peripheral chemoreceptors: the carotid bodies are found at the bifurcation of the common carotid artery and are innervated by carotid sinus and thence glossopharyngeal nerves; aortic bodies are less important. They contain </a:t>
            </a:r>
            <a:r>
              <a:rPr lang="en-GB" sz="1600" b="1" dirty="0" err="1">
                <a:latin typeface="Helvetica LT Std" pitchFamily="34" charset="0"/>
              </a:rPr>
              <a:t>chemosensing</a:t>
            </a:r>
            <a:r>
              <a:rPr lang="en-GB" sz="1600" b="1" dirty="0">
                <a:latin typeface="Helvetica LT Std" pitchFamily="34" charset="0"/>
              </a:rPr>
              <a:t> </a:t>
            </a:r>
            <a:r>
              <a:rPr lang="en-GB" sz="1600" b="1" dirty="0" err="1">
                <a:latin typeface="Helvetica LT Std" pitchFamily="34" charset="0"/>
              </a:rPr>
              <a:t>glomus</a:t>
            </a:r>
            <a:r>
              <a:rPr lang="en-GB" sz="1600" b="1" dirty="0">
                <a:latin typeface="Helvetica LT Std" pitchFamily="34" charset="0"/>
              </a:rPr>
              <a:t> (type I) and sheath (type II) cells. Peripheral chemoreceptors respond to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H</a:t>
            </a:r>
            <a:r>
              <a:rPr lang="en-GB" sz="1600" b="1" baseline="30000" dirty="0">
                <a:latin typeface="Helvetica LT Std" pitchFamily="34" charset="0"/>
              </a:rPr>
              <a:t>+</a:t>
            </a:r>
            <a:r>
              <a:rPr lang="en-GB" sz="1600" b="1" dirty="0">
                <a:latin typeface="Helvetica LT Std" pitchFamily="34" charset="0"/>
              </a:rPr>
              <a:t> and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Stretch receptors in the lung and proprioceptors in respiratory muscles provide the brain stem with information about the extent of lung inflation, and position and load of respiratory muscles. They are important for matching load and maintaining optimal tidal volume and frequency. Stretch receptors are also responsible for the </a:t>
            </a:r>
            <a:r>
              <a:rPr lang="en-GB" sz="1600" b="1" dirty="0" err="1">
                <a:latin typeface="Helvetica LT Std" pitchFamily="34" charset="0"/>
              </a:rPr>
              <a:t>Hering</a:t>
            </a:r>
            <a:r>
              <a:rPr lang="en-GB" sz="1600" b="1" dirty="0">
                <a:latin typeface="Helvetica LT Std" pitchFamily="34" charset="0"/>
              </a:rPr>
              <a:t>–Breuer inspiratory reflex (lung inflation inhibits inspiration).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err="1">
                <a:latin typeface="Helvetica LT Std" pitchFamily="34" charset="0"/>
              </a:rPr>
              <a:t>Juxtapulmonary</a:t>
            </a:r>
            <a:r>
              <a:rPr lang="en-GB" sz="1600" b="1" dirty="0">
                <a:latin typeface="Helvetica LT Std" pitchFamily="34" charset="0"/>
              </a:rPr>
              <a:t> (J) receptors on alveolar and bronchial walls are stimulated by increased fluid, oedema, </a:t>
            </a:r>
            <a:r>
              <a:rPr lang="en-GB" sz="1600" b="1" dirty="0" err="1">
                <a:latin typeface="Helvetica LT Std" pitchFamily="34" charset="0"/>
              </a:rPr>
              <a:t>microembolisms</a:t>
            </a:r>
            <a:r>
              <a:rPr lang="en-GB" sz="1600" b="1" dirty="0">
                <a:latin typeface="Helvetica LT Std" pitchFamily="34" charset="0"/>
              </a:rPr>
              <a:t> and inflammation. They cause rapid shallow breathing, a fall in heart rate and blood pressure, laryngeal constriction and relaxation of skeletal muscles. Activation of irritant receptors causes bronchial and laryngeal constriction, cough and hyperpnoea. They are stimulated by irritant gases, smoke and dust, rapid large inflations and deflations, airway deformation, pulmonary congestion and inflammation.</a:t>
            </a:r>
            <a:endParaRPr lang="en-IN" sz="1600" dirty="0">
              <a:latin typeface="Helvetica LT Std" pitchFamily="34" charset="0"/>
            </a:endParaRPr>
          </a:p>
        </p:txBody>
      </p:sp>
    </p:spTree>
    <p:extLst>
      <p:ext uri="{BB962C8B-B14F-4D97-AF65-F5344CB8AC3E}">
        <p14:creationId xmlns:p14="http://schemas.microsoft.com/office/powerpoint/2010/main" val="5566313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62</a:t>
            </a:r>
          </a:p>
        </p:txBody>
      </p:sp>
      <p:sp>
        <p:nvSpPr>
          <p:cNvPr id="4" name="Title 3"/>
          <p:cNvSpPr>
            <a:spLocks noGrp="1"/>
          </p:cNvSpPr>
          <p:nvPr>
            <p:ph type="ctrTitle"/>
          </p:nvPr>
        </p:nvSpPr>
        <p:spPr>
          <a:xfrm>
            <a:off x="609600" y="670620"/>
            <a:ext cx="7772400" cy="511176"/>
          </a:xfrm>
        </p:spPr>
        <p:txBody>
          <a:bodyPr>
            <a:noAutofit/>
          </a:bodyPr>
          <a:lstStyle/>
          <a:p>
            <a:r>
              <a:rPr lang="en-IN" sz="2500" b="1" dirty="0">
                <a:solidFill>
                  <a:srgbClr val="C00000"/>
                </a:solidFill>
              </a:rPr>
              <a:t>33 Ventilation–perfusion matching and right to left shunts</a:t>
            </a:r>
            <a:endParaRPr lang="en-US" sz="2500" b="1" i="1" dirty="0">
              <a:solidFill>
                <a:srgbClr val="C00000"/>
              </a:solidFill>
            </a:endParaRPr>
          </a:p>
        </p:txBody>
      </p:sp>
      <p:sp>
        <p:nvSpPr>
          <p:cNvPr id="5" name="Rectangle 4"/>
          <p:cNvSpPr/>
          <p:nvPr/>
        </p:nvSpPr>
        <p:spPr>
          <a:xfrm>
            <a:off x="463352" y="1249740"/>
            <a:ext cx="8299648" cy="4016484"/>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Optimal gas exchange is obtained when alveolar ventilation (VA) matches lung perfusion (Q), i.e. the ventilation–perfusion ratio (VA/Q) = 1. Significant variation from unity is called ventilation–perfusion mismatch, and can be caused by, for example, shunts.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Regions of the lung with a high VA/Q cannot compensate for areas with a low VA/Q because increased ventilation cannot increase O</a:t>
            </a:r>
            <a:r>
              <a:rPr lang="en-GB" sz="1600" b="1" baseline="-25000" dirty="0">
                <a:latin typeface="Helvetica LT Std" pitchFamily="34" charset="0"/>
              </a:rPr>
              <a:t>2</a:t>
            </a:r>
            <a:r>
              <a:rPr lang="en-GB" sz="1600" b="1" dirty="0">
                <a:latin typeface="Helvetica LT Std" pitchFamily="34" charset="0"/>
              </a:rPr>
              <a:t> content – haemoglobin is already saturated. When blood from an area with high VA/Q combines with that from an area with low VA/Q,  the O</a:t>
            </a:r>
            <a:r>
              <a:rPr lang="en-GB" sz="1600" b="1" baseline="-25000" dirty="0">
                <a:latin typeface="Helvetica LT Std" pitchFamily="34" charset="0"/>
              </a:rPr>
              <a:t>2</a:t>
            </a:r>
            <a:r>
              <a:rPr lang="en-GB" sz="1600" b="1" dirty="0">
                <a:latin typeface="Helvetica LT Std" pitchFamily="34" charset="0"/>
              </a:rPr>
              <a:t> content and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of the mixture will always be low.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is not as strongly affected by VA/Q mismatch, as extra ventilation will increase loss of CO</a:t>
            </a:r>
            <a:r>
              <a:rPr lang="en-GB" sz="1600" b="1" baseline="-25000" dirty="0">
                <a:latin typeface="Helvetica LT Std" pitchFamily="34" charset="0"/>
              </a:rPr>
              <a:t>2</a:t>
            </a:r>
            <a:r>
              <a:rPr lang="en-GB" sz="1600" b="1" dirty="0">
                <a:latin typeface="Helvetica LT Std" pitchFamily="34" charset="0"/>
              </a:rPr>
              <a:t>, and any rise in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stimulates ventilation. Significant VA/Q mismatch therefore normally results in a low arterial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and normal or low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Hypoxic pulmonary vasoconstriction helps maintain VA/Q by diverting blood from poorly ventilated areas.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3891655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63</a:t>
            </a:r>
          </a:p>
        </p:txBody>
      </p:sp>
      <p:sp>
        <p:nvSpPr>
          <p:cNvPr id="7" name="Rectangle 6"/>
          <p:cNvSpPr/>
          <p:nvPr/>
        </p:nvSpPr>
        <p:spPr>
          <a:xfrm>
            <a:off x="463352" y="533400"/>
            <a:ext cx="8299648" cy="418576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Gravity causes blood pressure and thus flow in the base of the lung to be greater than at the top. It also affects </a:t>
            </a:r>
            <a:r>
              <a:rPr lang="en-GB" sz="1600" b="1" dirty="0" err="1">
                <a:latin typeface="Helvetica LT Std" pitchFamily="34" charset="0"/>
              </a:rPr>
              <a:t>intrapleural</a:t>
            </a:r>
            <a:r>
              <a:rPr lang="en-GB" sz="1600" b="1" dirty="0">
                <a:latin typeface="Helvetica LT Std" pitchFamily="34" charset="0"/>
              </a:rPr>
              <a:t> pressure, so alveoli at the base of the lung are less distended and can expand more than those at the top; so ventilation is greatest at the base of the lung. These effects on perfusion and ventilation do not quite cancel out, so VA/Q is highest at the top of the lungs and lowest at the base.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Some venous blood from the bronchial and coronary circulations </a:t>
            </a:r>
            <a:r>
              <a:rPr lang="en-GB" sz="1600" b="1" dirty="0" err="1">
                <a:latin typeface="Helvetica LT Std" pitchFamily="34" charset="0"/>
              </a:rPr>
              <a:t>rejoins</a:t>
            </a:r>
            <a:r>
              <a:rPr lang="en-GB" sz="1600" b="1" dirty="0">
                <a:latin typeface="Helvetica LT Std" pitchFamily="34" charset="0"/>
              </a:rPr>
              <a:t> the circulation after the lungs, diluting oxygenated blood. This anatomical right to left shunt is normally &lt;2% of cardiac output. Larger shunts occur when regions of the lung are not ventilated (e.g. pneumonia) or in cardiac malformations.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Blood from right to left shunts has a venous O</a:t>
            </a:r>
            <a:r>
              <a:rPr lang="en-GB" sz="1600" b="1" baseline="-25000" dirty="0">
                <a:latin typeface="Helvetica LT Std" pitchFamily="34" charset="0"/>
              </a:rPr>
              <a:t>2</a:t>
            </a:r>
            <a:r>
              <a:rPr lang="en-GB" sz="1600" b="1" dirty="0">
                <a:latin typeface="Helvetica LT Std" pitchFamily="34" charset="0"/>
              </a:rPr>
              <a:t> content, and dilutes oxygenated blood from the rest of the lung so arterial blood has a low O</a:t>
            </a:r>
            <a:r>
              <a:rPr lang="en-GB" sz="1600" b="1" baseline="-25000" dirty="0">
                <a:latin typeface="Helvetica LT Std" pitchFamily="34" charset="0"/>
              </a:rPr>
              <a:t>2</a:t>
            </a:r>
            <a:r>
              <a:rPr lang="en-GB" sz="1600" b="1" dirty="0">
                <a:latin typeface="Helvetica LT Std" pitchFamily="34" charset="0"/>
              </a:rPr>
              <a:t> content, and thus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(see O</a:t>
            </a:r>
            <a:r>
              <a:rPr lang="en-GB" sz="1600" b="1" baseline="-25000" dirty="0">
                <a:latin typeface="Helvetica LT Std" pitchFamily="34" charset="0"/>
              </a:rPr>
              <a:t>2</a:t>
            </a:r>
            <a:r>
              <a:rPr lang="en-GB" sz="1600" b="1" dirty="0">
                <a:latin typeface="Helvetica LT Std" pitchFamily="34" charset="0"/>
              </a:rPr>
              <a:t> dissociation curve). High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and low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increases ventilation to reduce the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but as haemoglobin in the oxygenated blood is already saturated, it cannot correct for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or O</a:t>
            </a:r>
            <a:r>
              <a:rPr lang="en-GB" sz="1600" b="1" baseline="-25000" dirty="0">
                <a:latin typeface="Helvetica LT Std" pitchFamily="34" charset="0"/>
              </a:rPr>
              <a:t>2</a:t>
            </a:r>
            <a:r>
              <a:rPr lang="en-GB" sz="1600" b="1" dirty="0">
                <a:latin typeface="Helvetica LT Std" pitchFamily="34" charset="0"/>
              </a:rPr>
              <a:t> content. Right to left shunts therefore result in low arterial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2</a:t>
            </a:r>
            <a:r>
              <a:rPr lang="en-GB" sz="1600" b="1" dirty="0">
                <a:latin typeface="Helvetica LT Std" pitchFamily="34" charset="0"/>
              </a:rPr>
              <a:t> and a normal or low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a:t>
            </a:r>
            <a:endParaRPr lang="en-IN" sz="1600" dirty="0">
              <a:latin typeface="Helvetica LT Std" pitchFamily="34" charset="0"/>
            </a:endParaRPr>
          </a:p>
        </p:txBody>
      </p:sp>
    </p:spTree>
    <p:extLst>
      <p:ext uri="{BB962C8B-B14F-4D97-AF65-F5344CB8AC3E}">
        <p14:creationId xmlns:p14="http://schemas.microsoft.com/office/powerpoint/2010/main" val="42623264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64</a:t>
            </a:r>
          </a:p>
        </p:txBody>
      </p:sp>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34 Introduction to the renal system</a:t>
            </a:r>
            <a:endParaRPr lang="en-US" sz="2500" b="1" i="1" dirty="0">
              <a:solidFill>
                <a:srgbClr val="C00000"/>
              </a:solidFill>
            </a:endParaRPr>
          </a:p>
        </p:txBody>
      </p:sp>
      <p:sp>
        <p:nvSpPr>
          <p:cNvPr id="5" name="Rectangle 4"/>
          <p:cNvSpPr/>
          <p:nvPr/>
        </p:nvSpPr>
        <p:spPr>
          <a:xfrm>
            <a:off x="463352" y="1036320"/>
            <a:ext cx="8299648" cy="3939540"/>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Bowman’s capsule collects filtrate from glomerular capillaries and delivers it to the proximal convoluted tubule. The nephron then enters the medulla to form the descending and ascending limbs of the loop of Henle, before returning to the cortex as the distal convoluted tubule, which joins the collecting duct before the latter passes through the medulla to the calyx. The walls of the nephron are formed of epithelial cells which regulate reabsorption and secretion of solutes and water.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proximal tubule contains columnar epithelial cells joined by tight junctions, with a luminal microvilli brush border and </a:t>
            </a:r>
            <a:r>
              <a:rPr lang="en-GB" sz="1600" b="1" dirty="0" err="1">
                <a:latin typeface="Helvetica LT Std" pitchFamily="34" charset="0"/>
              </a:rPr>
              <a:t>peritubular</a:t>
            </a:r>
            <a:r>
              <a:rPr lang="en-GB" sz="1600" b="1" dirty="0">
                <a:latin typeface="Helvetica LT Std" pitchFamily="34" charset="0"/>
              </a:rPr>
              <a:t> </a:t>
            </a:r>
            <a:r>
              <a:rPr lang="en-GB" sz="1600" b="1" dirty="0" err="1">
                <a:latin typeface="Helvetica LT Std" pitchFamily="34" charset="0"/>
              </a:rPr>
              <a:t>interdigitations</a:t>
            </a:r>
            <a:r>
              <a:rPr lang="en-GB" sz="1600" b="1" dirty="0">
                <a:latin typeface="Helvetica LT Std" pitchFamily="34" charset="0"/>
              </a:rPr>
              <a:t> to increase surface area. The main function of the proximal tubule is reabsorption.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thin part of the loop of Henle has flat squamous cells, whilst the thick ascending loop has columnar epithelial cells but few microvilli. On re-entering the cortex, the nephron loops through the juxtaglomerular apparatus, where its walls contain macula </a:t>
            </a:r>
            <a:r>
              <a:rPr lang="en-GB" sz="1600" b="1" dirty="0" err="1">
                <a:latin typeface="Helvetica LT Std" pitchFamily="34" charset="0"/>
              </a:rPr>
              <a:t>densa</a:t>
            </a:r>
            <a:r>
              <a:rPr lang="en-GB" sz="1600" b="1" dirty="0">
                <a:latin typeface="Helvetica LT Std" pitchFamily="34" charset="0"/>
              </a:rPr>
              <a:t> cells. The loop of Henle is important for the production of concentrated urine. </a:t>
            </a:r>
            <a:endParaRPr lang="en-IN" sz="1600" dirty="0">
              <a:latin typeface="Helvetica LT Std" pitchFamily="34" charset="0"/>
            </a:endParaRPr>
          </a:p>
        </p:txBody>
      </p:sp>
    </p:spTree>
    <p:extLst>
      <p:ext uri="{BB962C8B-B14F-4D97-AF65-F5344CB8AC3E}">
        <p14:creationId xmlns:p14="http://schemas.microsoft.com/office/powerpoint/2010/main" val="177373303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65</a:t>
            </a:r>
          </a:p>
        </p:txBody>
      </p:sp>
      <p:sp>
        <p:nvSpPr>
          <p:cNvPr id="7" name="Rectangle 6"/>
          <p:cNvSpPr/>
          <p:nvPr/>
        </p:nvSpPr>
        <p:spPr>
          <a:xfrm>
            <a:off x="463352" y="533400"/>
            <a:ext cx="8299648" cy="418576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The distal tubule and cortical collecting duct contain columnar epithelial cells. As the nephron progresses into the collecting duct, these principal cells become interspersed with intercalated cells which play a role in acid–base balance. The collecting duct is important for water homeostasis.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The relative resistance of the afferent and efferent arterioles determines the pressure and flow of blood through the glomerular capillaries, and thus filtration. Vasoactive agents may have differential effects on afferent and efferent arterioles. The efferent arterioles divide into a dense network of capillaries around the proximal and distal tubules; some descend into the medulla to form the vasa recta, the only blood supply to the medulla. The kidneys exhibit strong </a:t>
            </a:r>
            <a:r>
              <a:rPr lang="en-GB" sz="1600" b="1" dirty="0" err="1">
                <a:latin typeface="Helvetica LT Std" pitchFamily="34" charset="0"/>
              </a:rPr>
              <a:t>autoregulation</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Various hormones strongly affect renal function (antidiuretic hormone, renin, angiotensin II, aldosterone). Renin is secreted in the juxtaglomerular apparatus, and erythropoietin (stimulates red cell production) in the cortex. Vitamin D is metabolized in the kidney to its active form. Prostaglandins are produced in the kidney and affect renal blood flow.</a:t>
            </a:r>
            <a:endParaRPr lang="en-IN" sz="1600" dirty="0">
              <a:latin typeface="Helvetica LT Std" pitchFamily="34" charset="0"/>
            </a:endParaRPr>
          </a:p>
        </p:txBody>
      </p:sp>
    </p:spTree>
    <p:extLst>
      <p:ext uri="{BB962C8B-B14F-4D97-AF65-F5344CB8AC3E}">
        <p14:creationId xmlns:p14="http://schemas.microsoft.com/office/powerpoint/2010/main" val="136407848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66</a:t>
            </a:r>
          </a:p>
        </p:txBody>
      </p:sp>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35 Renal filtration</a:t>
            </a:r>
            <a:endParaRPr lang="en-US" sz="2500" b="1" i="1" dirty="0">
              <a:solidFill>
                <a:srgbClr val="C00000"/>
              </a:solidFill>
            </a:endParaRPr>
          </a:p>
        </p:txBody>
      </p:sp>
      <p:sp>
        <p:nvSpPr>
          <p:cNvPr id="5" name="Rectangle 4"/>
          <p:cNvSpPr/>
          <p:nvPr/>
        </p:nvSpPr>
        <p:spPr>
          <a:xfrm>
            <a:off x="463352" y="1036320"/>
            <a:ext cx="8299648" cy="458587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glomerular filtration rate (GFR) in humans is ~ 125 mL/min and renal plasma flow is ~600 mL/min; so the filtration fraction is ~20%.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filtration barrier has three parts: a fenestrated glomerular capillary endothelium, a specialized basement membrane with negatively charged glycoproteins (main site of ultrafiltration), and filtration slits between the pedicel processes of </a:t>
            </a:r>
            <a:r>
              <a:rPr lang="en-GB" sz="1600" b="1" dirty="0" err="1">
                <a:latin typeface="Helvetica LT Std" pitchFamily="34" charset="0"/>
              </a:rPr>
              <a:t>podocytes</a:t>
            </a:r>
            <a:r>
              <a:rPr lang="en-GB" sz="1600" b="1" dirty="0">
                <a:latin typeface="Helvetica LT Std" pitchFamily="34" charset="0"/>
              </a:rPr>
              <a:t>, which engulf the capillaries.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Substances &lt;7000 Da are freely filtered. Permeability progressively declines up to ~70 000 Da, above which filtration is insignificant. Negatively charged substances are further restricted. The filtrate is thus almost protein free, but otherwise has an identical composition to plasma.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GFR depends on the balance of hydrostatic and oncotic pressures between plasma and filtrate; filtrate contains no protein, so its oncotic pressure is zero. GFR is therefore primarily dependent on glomerular capillary pressure, which because of the arrangement of afferent and efferent arterioles is high (~48 mmHg). As fluid is filtered the protein concentration and oncotic pressure of plasma increases, reducing further filtration.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41514491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67</a:t>
            </a:r>
          </a:p>
        </p:txBody>
      </p:sp>
      <p:sp>
        <p:nvSpPr>
          <p:cNvPr id="7" name="Rectangle 6"/>
          <p:cNvSpPr/>
          <p:nvPr/>
        </p:nvSpPr>
        <p:spPr>
          <a:xfrm>
            <a:off x="463352" y="533400"/>
            <a:ext cx="8299648" cy="238526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Clearance is the volume of plasma that would need to be completely cleared of a substance per minute in order to produce the amount in the urine: = (urine concentration </a:t>
            </a:r>
            <a:r>
              <a:rPr lang="en-GB" sz="1600" b="1" dirty="0" smtClean="0">
                <a:latin typeface="Helvetica LT Std" pitchFamily="34" charset="0"/>
              </a:rPr>
              <a:t>× </a:t>
            </a:r>
            <a:r>
              <a:rPr lang="en-GB" sz="1600" b="1" dirty="0">
                <a:latin typeface="Helvetica LT Std" pitchFamily="34" charset="0"/>
              </a:rPr>
              <a:t>urine volume)/plasma concentration. Clearance of something that is freely filtered and neither reabsorbed nor secreted in the nephron (e.g. creatinine) = GFR.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Clearance of a substance that is completely removed from the blood by filtration and secretion, so none remains in the venous blood (e.g. para-</a:t>
            </a:r>
            <a:r>
              <a:rPr lang="en-GB" sz="1600" b="1" dirty="0" err="1">
                <a:latin typeface="Helvetica LT Std" pitchFamily="34" charset="0"/>
              </a:rPr>
              <a:t>aminohippuric</a:t>
            </a:r>
            <a:r>
              <a:rPr lang="en-GB" sz="1600" b="1" dirty="0">
                <a:latin typeface="Helvetica LT Std" pitchFamily="34" charset="0"/>
              </a:rPr>
              <a:t> acid), equals renal plasma flow (RPF). Renal blood flow = RPF/(1 – haematocrit).</a:t>
            </a:r>
            <a:endParaRPr lang="en-IN" sz="1600" dirty="0">
              <a:latin typeface="Helvetica LT Std" pitchFamily="34" charset="0"/>
            </a:endParaRPr>
          </a:p>
        </p:txBody>
      </p:sp>
    </p:spTree>
    <p:extLst>
      <p:ext uri="{BB962C8B-B14F-4D97-AF65-F5344CB8AC3E}">
        <p14:creationId xmlns:p14="http://schemas.microsoft.com/office/powerpoint/2010/main" val="426399114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68</a:t>
            </a:r>
          </a:p>
        </p:txBody>
      </p:sp>
      <p:sp>
        <p:nvSpPr>
          <p:cNvPr id="4" name="Title 3"/>
          <p:cNvSpPr>
            <a:spLocks noGrp="1"/>
          </p:cNvSpPr>
          <p:nvPr>
            <p:ph type="ctrTitle"/>
          </p:nvPr>
        </p:nvSpPr>
        <p:spPr>
          <a:xfrm>
            <a:off x="513184" y="457200"/>
            <a:ext cx="7965232" cy="511176"/>
          </a:xfrm>
        </p:spPr>
        <p:txBody>
          <a:bodyPr>
            <a:noAutofit/>
          </a:bodyPr>
          <a:lstStyle/>
          <a:p>
            <a:r>
              <a:rPr lang="en-IN" sz="2500" b="1" dirty="0">
                <a:solidFill>
                  <a:srgbClr val="C00000"/>
                </a:solidFill>
              </a:rPr>
              <a:t>36 Reabsorption, secretion and the proximal tubule</a:t>
            </a:r>
            <a:endParaRPr lang="en-US" sz="2500" b="1" i="1" dirty="0">
              <a:solidFill>
                <a:srgbClr val="C00000"/>
              </a:solidFill>
            </a:endParaRPr>
          </a:p>
        </p:txBody>
      </p:sp>
      <p:sp>
        <p:nvSpPr>
          <p:cNvPr id="5" name="Rectangle 4"/>
          <p:cNvSpPr/>
          <p:nvPr/>
        </p:nvSpPr>
        <p:spPr>
          <a:xfrm>
            <a:off x="463352" y="1036320"/>
            <a:ext cx="8299648" cy="3939540"/>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Reabsorption and secretion of substances in the nephron involves: </a:t>
            </a:r>
            <a:r>
              <a:rPr lang="en-GB" sz="1600" b="1" dirty="0" err="1">
                <a:latin typeface="Helvetica LT Std" pitchFamily="34" charset="0"/>
              </a:rPr>
              <a:t>paracellular</a:t>
            </a:r>
            <a:r>
              <a:rPr lang="en-GB" sz="1600" b="1" dirty="0">
                <a:latin typeface="Helvetica LT Std" pitchFamily="34" charset="0"/>
              </a:rPr>
              <a:t> pathways between epithelial cells driven by concentration, osmotic or electrical gradients, or </a:t>
            </a:r>
            <a:r>
              <a:rPr lang="en-GB" sz="1600" b="1" dirty="0" err="1">
                <a:latin typeface="Helvetica LT Std" pitchFamily="34" charset="0"/>
              </a:rPr>
              <a:t>transcellular</a:t>
            </a:r>
            <a:r>
              <a:rPr lang="en-GB" sz="1600" b="1" dirty="0">
                <a:latin typeface="Helvetica LT Std" pitchFamily="34" charset="0"/>
              </a:rPr>
              <a:t> pathways through the cells, usually driven by active transport in the apical or </a:t>
            </a:r>
            <a:r>
              <a:rPr lang="en-GB" sz="1600" b="1" dirty="0" err="1">
                <a:latin typeface="Helvetica LT Std" pitchFamily="34" charset="0"/>
              </a:rPr>
              <a:t>basolateral</a:t>
            </a:r>
            <a:r>
              <a:rPr lang="en-GB" sz="1600" b="1" dirty="0">
                <a:latin typeface="Helvetica LT Std" pitchFamily="34" charset="0"/>
              </a:rPr>
              <a:t> cell membranes.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Primary active transport uses ATP to pump substances; the most important is the Na</a:t>
            </a:r>
            <a:r>
              <a:rPr lang="en-GB" sz="1600" b="1" baseline="30000" dirty="0">
                <a:latin typeface="Helvetica LT Std" pitchFamily="34" charset="0"/>
              </a:rPr>
              <a:t>+</a:t>
            </a:r>
            <a:r>
              <a:rPr lang="en-GB" sz="1600" b="1" dirty="0">
                <a:latin typeface="Helvetica LT Std" pitchFamily="34" charset="0"/>
              </a:rPr>
              <a:t>–K</a:t>
            </a:r>
            <a:r>
              <a:rPr lang="en-GB" sz="1600" b="1" baseline="30000" dirty="0">
                <a:latin typeface="Helvetica LT Std" pitchFamily="34" charset="0"/>
              </a:rPr>
              <a:t>+</a:t>
            </a:r>
            <a:r>
              <a:rPr lang="en-GB" sz="1600" b="1" dirty="0">
                <a:latin typeface="Helvetica LT Std" pitchFamily="34" charset="0"/>
              </a:rPr>
              <a:t> ATPase (Na</a:t>
            </a:r>
            <a:r>
              <a:rPr lang="en-GB" sz="1600" b="1" baseline="30000" dirty="0">
                <a:latin typeface="Helvetica LT Std" pitchFamily="34" charset="0"/>
              </a:rPr>
              <a:t>+</a:t>
            </a:r>
            <a:r>
              <a:rPr lang="en-GB" sz="1600" b="1" dirty="0">
                <a:latin typeface="Helvetica LT Std" pitchFamily="34" charset="0"/>
              </a:rPr>
              <a:t> pump). Secondary active transport uses the electrochemical gradient of another substance as the driving force, usually Na</a:t>
            </a:r>
            <a:r>
              <a:rPr lang="en-GB" sz="1600" b="1" baseline="30000" dirty="0">
                <a:latin typeface="Helvetica LT Std" pitchFamily="34" charset="0"/>
              </a:rPr>
              <a:t>+</a:t>
            </a:r>
            <a:r>
              <a:rPr lang="en-GB" sz="1600" b="1" dirty="0">
                <a:latin typeface="Helvetica LT Std" pitchFamily="34" charset="0"/>
              </a:rPr>
              <a:t>. </a:t>
            </a:r>
            <a:r>
              <a:rPr lang="en-GB" sz="1600" b="1" dirty="0" err="1">
                <a:latin typeface="Helvetica LT Std" pitchFamily="34" charset="0"/>
              </a:rPr>
              <a:t>Symporters</a:t>
            </a:r>
            <a:r>
              <a:rPr lang="en-GB" sz="1600" b="1" dirty="0">
                <a:latin typeface="Helvetica LT Std" pitchFamily="34" charset="0"/>
              </a:rPr>
              <a:t> transport substances in the same direction, </a:t>
            </a:r>
            <a:r>
              <a:rPr lang="en-GB" sz="1600" b="1" dirty="0" err="1">
                <a:latin typeface="Helvetica LT Std" pitchFamily="34" charset="0"/>
              </a:rPr>
              <a:t>antiporters</a:t>
            </a:r>
            <a:r>
              <a:rPr lang="en-GB" sz="1600" b="1" dirty="0">
                <a:latin typeface="Helvetica LT Std" pitchFamily="34" charset="0"/>
              </a:rPr>
              <a:t> in the opposite direction. Diffusion across cell membranes is facilitated by ion channels and facilitated diffusion.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maximum rate of tubular absorption or secretion of a substance is the tubular transport maximum (T</a:t>
            </a:r>
            <a:r>
              <a:rPr lang="en-GB" sz="1600" b="1" baseline="-25000" dirty="0">
                <a:latin typeface="Helvetica LT Std" pitchFamily="34" charset="0"/>
              </a:rPr>
              <a:t>m</a:t>
            </a:r>
            <a:r>
              <a:rPr lang="en-GB" sz="1600" b="1" dirty="0">
                <a:latin typeface="Helvetica LT Std" pitchFamily="34" charset="0"/>
              </a:rPr>
              <a:t>). For example, glucose is normally completely reabsorbed in the proximal tubule; if filtrate glucose concentration rises above threshold (~11 </a:t>
            </a:r>
            <a:r>
              <a:rPr lang="en-GB" sz="1600" b="1" dirty="0" err="1">
                <a:latin typeface="Helvetica LT Std" pitchFamily="34" charset="0"/>
              </a:rPr>
              <a:t>mmol</a:t>
            </a:r>
            <a:r>
              <a:rPr lang="en-GB" sz="1600" b="1" dirty="0">
                <a:latin typeface="Helvetica LT Std" pitchFamily="34" charset="0"/>
              </a:rPr>
              <a:t>/L), some and then all of its transporters reach their T</a:t>
            </a:r>
            <a:r>
              <a:rPr lang="en-GB" sz="1600" b="1" baseline="-25000" dirty="0">
                <a:latin typeface="Helvetica LT Std" pitchFamily="34" charset="0"/>
              </a:rPr>
              <a:t>m</a:t>
            </a:r>
            <a:r>
              <a:rPr lang="en-GB" sz="1600" b="1" dirty="0">
                <a:latin typeface="Helvetica LT Std" pitchFamily="34" charset="0"/>
              </a:rPr>
              <a:t>, so glucose appears in the urine.  </a:t>
            </a:r>
            <a:endParaRPr lang="en-IN" sz="1600" dirty="0">
              <a:latin typeface="Helvetica LT Std" pitchFamily="34" charset="0"/>
            </a:endParaRPr>
          </a:p>
        </p:txBody>
      </p:sp>
    </p:spTree>
    <p:extLst>
      <p:ext uri="{BB962C8B-B14F-4D97-AF65-F5344CB8AC3E}">
        <p14:creationId xmlns:p14="http://schemas.microsoft.com/office/powerpoint/2010/main" val="56731448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69</a:t>
            </a:r>
          </a:p>
        </p:txBody>
      </p:sp>
      <p:sp>
        <p:nvSpPr>
          <p:cNvPr id="7" name="Rectangle 6"/>
          <p:cNvSpPr/>
          <p:nvPr/>
        </p:nvSpPr>
        <p:spPr>
          <a:xfrm>
            <a:off x="463352" y="533400"/>
            <a:ext cx="8299648" cy="4678204"/>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60–70% of Na</a:t>
            </a:r>
            <a:r>
              <a:rPr lang="en-GB" sz="1600" b="1" baseline="30000" dirty="0">
                <a:latin typeface="Helvetica LT Std" pitchFamily="34" charset="0"/>
              </a:rPr>
              <a:t>+</a:t>
            </a:r>
            <a:r>
              <a:rPr lang="en-GB" sz="1600" b="1" dirty="0">
                <a:latin typeface="Helvetica LT Std" pitchFamily="34" charset="0"/>
              </a:rPr>
              <a:t>, K</a:t>
            </a:r>
            <a:r>
              <a:rPr lang="en-GB" sz="1600" b="1" baseline="30000" dirty="0">
                <a:latin typeface="Helvetica LT Std" pitchFamily="34" charset="0"/>
              </a:rPr>
              <a:t>+</a:t>
            </a:r>
            <a:r>
              <a:rPr lang="en-GB" sz="1600" b="1" dirty="0">
                <a:latin typeface="Helvetica LT Std" pitchFamily="34" charset="0"/>
              </a:rPr>
              <a:t>, Ca</a:t>
            </a:r>
            <a:r>
              <a:rPr lang="en-GB" sz="1600" b="1" baseline="30000" dirty="0">
                <a:latin typeface="Helvetica LT Std" pitchFamily="34" charset="0"/>
              </a:rPr>
              <a:t>2+</a:t>
            </a:r>
            <a:r>
              <a:rPr lang="en-GB" sz="1600" b="1" dirty="0">
                <a:latin typeface="Helvetica LT Std" pitchFamily="34" charset="0"/>
              </a:rPr>
              <a:t>, urea and water are reabsorbed in the proximal tubule, together with most glucose, amino acids, phosphate and bicarbonate. Na</a:t>
            </a:r>
            <a:r>
              <a:rPr lang="en-GB" sz="1600" b="1" baseline="30000" dirty="0">
                <a:latin typeface="Helvetica LT Std" pitchFamily="34" charset="0"/>
              </a:rPr>
              <a:t>+</a:t>
            </a:r>
            <a:r>
              <a:rPr lang="en-GB" sz="1600" b="1" dirty="0">
                <a:latin typeface="Helvetica LT Std" pitchFamily="34" charset="0"/>
              </a:rPr>
              <a:t> is reabsorbed into proximal tubule epithelial cells down its electrochemical gradient, largely by the Na</a:t>
            </a:r>
            <a:r>
              <a:rPr lang="en-GB" sz="1600" b="1" baseline="30000" dirty="0">
                <a:latin typeface="Helvetica LT Std" pitchFamily="34" charset="0"/>
              </a:rPr>
              <a:t>+</a:t>
            </a:r>
            <a:r>
              <a:rPr lang="en-GB" sz="1600" b="1" dirty="0">
                <a:latin typeface="Helvetica LT Std" pitchFamily="34" charset="0"/>
              </a:rPr>
              <a:t>–H</a:t>
            </a:r>
            <a:r>
              <a:rPr lang="en-GB" sz="1600" b="1" baseline="30000" dirty="0">
                <a:latin typeface="Helvetica LT Std" pitchFamily="34" charset="0"/>
              </a:rPr>
              <a:t>+</a:t>
            </a:r>
            <a:r>
              <a:rPr lang="en-GB" sz="1600" b="1" dirty="0">
                <a:latin typeface="Helvetica LT Std" pitchFamily="34" charset="0"/>
              </a:rPr>
              <a:t> exchanger. Na</a:t>
            </a:r>
            <a:r>
              <a:rPr lang="en-GB" sz="1600" b="1" baseline="30000" dirty="0">
                <a:latin typeface="Helvetica LT Std" pitchFamily="34" charset="0"/>
              </a:rPr>
              <a:t>+</a:t>
            </a:r>
            <a:r>
              <a:rPr lang="en-GB" sz="1600" b="1" dirty="0">
                <a:latin typeface="Helvetica LT Std" pitchFamily="34" charset="0"/>
              </a:rPr>
              <a:t> is pumped from the epithelial cells back towards the capillaries by </a:t>
            </a:r>
            <a:r>
              <a:rPr lang="en-GB" sz="1600" b="1" dirty="0" err="1">
                <a:latin typeface="Helvetica LT Std" pitchFamily="34" charset="0"/>
              </a:rPr>
              <a:t>basolateral</a:t>
            </a:r>
            <a:r>
              <a:rPr lang="en-GB" sz="1600" b="1" dirty="0">
                <a:latin typeface="Helvetica LT Std" pitchFamily="34" charset="0"/>
              </a:rPr>
              <a:t> Na</a:t>
            </a:r>
            <a:r>
              <a:rPr lang="en-GB" sz="1600" b="1" baseline="30000" dirty="0">
                <a:latin typeface="Helvetica LT Std" pitchFamily="34" charset="0"/>
              </a:rPr>
              <a:t>+</a:t>
            </a:r>
            <a:r>
              <a:rPr lang="en-GB" sz="1600" b="1" dirty="0">
                <a:latin typeface="Helvetica LT Std" pitchFamily="34" charset="0"/>
              </a:rPr>
              <a:t> pumps. The secretion of H</a:t>
            </a:r>
            <a:r>
              <a:rPr lang="en-GB" sz="1600" b="1" baseline="30000" dirty="0">
                <a:latin typeface="Helvetica LT Std" pitchFamily="34" charset="0"/>
              </a:rPr>
              <a:t>+</a:t>
            </a:r>
            <a:r>
              <a:rPr lang="en-GB" sz="1600" b="1" dirty="0">
                <a:latin typeface="Helvetica LT Std" pitchFamily="34" charset="0"/>
              </a:rPr>
              <a:t> into the lumen by the Na</a:t>
            </a:r>
            <a:r>
              <a:rPr lang="en-GB" sz="1600" b="1" baseline="30000" dirty="0">
                <a:latin typeface="Helvetica LT Std" pitchFamily="34" charset="0"/>
              </a:rPr>
              <a:t>+</a:t>
            </a:r>
            <a:r>
              <a:rPr lang="en-GB" sz="1600" b="1" dirty="0">
                <a:latin typeface="Helvetica LT Std" pitchFamily="34" charset="0"/>
              </a:rPr>
              <a:t>–H</a:t>
            </a:r>
            <a:r>
              <a:rPr lang="en-GB" sz="1600" b="1" baseline="30000" dirty="0">
                <a:latin typeface="Helvetica LT Std" pitchFamily="34" charset="0"/>
              </a:rPr>
              <a:t>+</a:t>
            </a:r>
            <a:r>
              <a:rPr lang="en-GB" sz="1600" b="1" dirty="0">
                <a:latin typeface="Helvetica LT Std" pitchFamily="34" charset="0"/>
              </a:rPr>
              <a:t> exchanger is important for bicarbonate reabsorption.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Reabsorption of Na</a:t>
            </a:r>
            <a:r>
              <a:rPr lang="en-GB" sz="1600" b="1" baseline="30000" dirty="0">
                <a:latin typeface="Helvetica LT Std" pitchFamily="34" charset="0"/>
              </a:rPr>
              <a:t>+</a:t>
            </a:r>
            <a:r>
              <a:rPr lang="en-GB" sz="1600" b="1" dirty="0">
                <a:latin typeface="Helvetica LT Std" pitchFamily="34" charset="0"/>
              </a:rPr>
              <a:t> and bicarbonate increases the osmotic gradient across the tubular wall, causing passive reabsorption of water via </a:t>
            </a:r>
            <a:r>
              <a:rPr lang="en-GB" sz="1600" b="1" dirty="0" err="1">
                <a:latin typeface="Helvetica LT Std" pitchFamily="34" charset="0"/>
              </a:rPr>
              <a:t>transcellular</a:t>
            </a:r>
            <a:r>
              <a:rPr lang="en-GB" sz="1600" b="1" dirty="0">
                <a:latin typeface="Helvetica LT Std" pitchFamily="34" charset="0"/>
              </a:rPr>
              <a:t> and </a:t>
            </a:r>
            <a:r>
              <a:rPr lang="en-GB" sz="1600" b="1" dirty="0" err="1">
                <a:latin typeface="Helvetica LT Std" pitchFamily="34" charset="0"/>
              </a:rPr>
              <a:t>paracellular</a:t>
            </a:r>
            <a:r>
              <a:rPr lang="en-GB" sz="1600" b="1" dirty="0">
                <a:latin typeface="Helvetica LT Std" pitchFamily="34" charset="0"/>
              </a:rPr>
              <a:t> pathways. This increases tubular concentrations of Cl</a:t>
            </a:r>
            <a:r>
              <a:rPr lang="en-GB" sz="1600" b="1" baseline="30000" dirty="0">
                <a:latin typeface="Helvetica LT Std" pitchFamily="34" charset="0"/>
              </a:rPr>
              <a:t>–</a:t>
            </a:r>
            <a:r>
              <a:rPr lang="en-GB" sz="1600" b="1" dirty="0">
                <a:latin typeface="Helvetica LT Std" pitchFamily="34" charset="0"/>
              </a:rPr>
              <a:t>, K</a:t>
            </a:r>
            <a:r>
              <a:rPr lang="en-GB" sz="1600" b="1" baseline="30000" dirty="0">
                <a:latin typeface="Helvetica LT Std" pitchFamily="34" charset="0"/>
              </a:rPr>
              <a:t>+</a:t>
            </a:r>
            <a:r>
              <a:rPr lang="en-GB" sz="1600" b="1" dirty="0">
                <a:latin typeface="Helvetica LT Std" pitchFamily="34" charset="0"/>
              </a:rPr>
              <a:t>, Ca</a:t>
            </a:r>
            <a:r>
              <a:rPr lang="en-GB" sz="1600" b="1" baseline="30000" dirty="0">
                <a:latin typeface="Helvetica LT Std" pitchFamily="34" charset="0"/>
              </a:rPr>
              <a:t>2+</a:t>
            </a:r>
            <a:r>
              <a:rPr lang="en-GB" sz="1600" b="1" dirty="0">
                <a:latin typeface="Helvetica LT Std" pitchFamily="34" charset="0"/>
              </a:rPr>
              <a:t> and urea, which diffuse down their concentration gradients via </a:t>
            </a:r>
            <a:r>
              <a:rPr lang="en-GB" sz="1600" b="1" dirty="0" err="1">
                <a:latin typeface="Helvetica LT Std" pitchFamily="34" charset="0"/>
              </a:rPr>
              <a:t>paracellular</a:t>
            </a:r>
            <a:r>
              <a:rPr lang="en-GB" sz="1600" b="1" dirty="0">
                <a:latin typeface="Helvetica LT Std" pitchFamily="34" charset="0"/>
              </a:rPr>
              <a:t> pathways. As reabsorption of Na</a:t>
            </a:r>
            <a:r>
              <a:rPr lang="en-GB" sz="1600" b="1" baseline="30000" dirty="0">
                <a:latin typeface="Helvetica LT Std" pitchFamily="34" charset="0"/>
              </a:rPr>
              <a:t>+</a:t>
            </a:r>
            <a:r>
              <a:rPr lang="en-GB" sz="1600" b="1" dirty="0">
                <a:latin typeface="Helvetica LT Std" pitchFamily="34" charset="0"/>
              </a:rPr>
              <a:t>, Cl</a:t>
            </a:r>
            <a:r>
              <a:rPr lang="en-GB" sz="1600" b="1" baseline="30000" dirty="0">
                <a:latin typeface="Helvetica LT Std" pitchFamily="34" charset="0"/>
              </a:rPr>
              <a:t>–</a:t>
            </a:r>
            <a:r>
              <a:rPr lang="en-GB" sz="1600" b="1" dirty="0">
                <a:latin typeface="Helvetica LT Std" pitchFamily="34" charset="0"/>
              </a:rPr>
              <a:t>, K</a:t>
            </a:r>
            <a:r>
              <a:rPr lang="en-GB" sz="1600" b="1" baseline="30000" dirty="0">
                <a:latin typeface="Helvetica LT Std" pitchFamily="34" charset="0"/>
              </a:rPr>
              <a:t>+</a:t>
            </a:r>
            <a:r>
              <a:rPr lang="en-GB" sz="1600" b="1" dirty="0">
                <a:latin typeface="Helvetica LT Std" pitchFamily="34" charset="0"/>
              </a:rPr>
              <a:t>, Ca</a:t>
            </a:r>
            <a:r>
              <a:rPr lang="en-GB" sz="1600" b="1" baseline="30000" dirty="0">
                <a:latin typeface="Helvetica LT Std" pitchFamily="34" charset="0"/>
              </a:rPr>
              <a:t>2+</a:t>
            </a:r>
            <a:r>
              <a:rPr lang="en-GB" sz="1600" b="1" dirty="0">
                <a:latin typeface="Helvetica LT Std" pitchFamily="34" charset="0"/>
              </a:rPr>
              <a:t> and urea in the proximal tubule is coupled to reabsorption of water, their concentrations and the osmolality are unchanged from filtrate, although their quantity is decreased by ~70%.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Amino acids are reabsorbed by Na</a:t>
            </a:r>
            <a:r>
              <a:rPr lang="en-GB" sz="1600" b="1" baseline="30000" dirty="0">
                <a:latin typeface="Helvetica LT Std" pitchFamily="34" charset="0"/>
              </a:rPr>
              <a:t>+</a:t>
            </a:r>
            <a:r>
              <a:rPr lang="en-GB" sz="1600" b="1" dirty="0">
                <a:latin typeface="Helvetica LT Std" pitchFamily="34" charset="0"/>
              </a:rPr>
              <a:t>-linked </a:t>
            </a:r>
            <a:r>
              <a:rPr lang="en-GB" sz="1600" b="1" dirty="0" err="1">
                <a:latin typeface="Helvetica LT Std" pitchFamily="34" charset="0"/>
              </a:rPr>
              <a:t>symporters</a:t>
            </a:r>
            <a:r>
              <a:rPr lang="en-GB" sz="1600" b="1" dirty="0">
                <a:latin typeface="Helvetica LT Std" pitchFamily="34" charset="0"/>
              </a:rPr>
              <a:t>. Phosphate is reabsorbed by a Na</a:t>
            </a:r>
            <a:r>
              <a:rPr lang="en-GB" sz="1600" b="1" baseline="30000" dirty="0">
                <a:latin typeface="Helvetica LT Std" pitchFamily="34" charset="0"/>
              </a:rPr>
              <a:t>+</a:t>
            </a:r>
            <a:r>
              <a:rPr lang="en-GB" sz="1600" b="1" dirty="0">
                <a:latin typeface="Helvetica LT Std" pitchFamily="34" charset="0"/>
              </a:rPr>
              <a:t>-linked </a:t>
            </a:r>
            <a:r>
              <a:rPr lang="en-GB" sz="1600" b="1" dirty="0" err="1">
                <a:latin typeface="Helvetica LT Std" pitchFamily="34" charset="0"/>
              </a:rPr>
              <a:t>symporter</a:t>
            </a:r>
            <a:r>
              <a:rPr lang="en-GB" sz="1600" b="1" dirty="0">
                <a:latin typeface="Helvetica LT Std" pitchFamily="34" charset="0"/>
              </a:rPr>
              <a:t>, but as its T</a:t>
            </a:r>
            <a:r>
              <a:rPr lang="en-GB" sz="1600" b="1" baseline="-25000" dirty="0">
                <a:latin typeface="Helvetica LT Std" pitchFamily="34" charset="0"/>
              </a:rPr>
              <a:t>m</a:t>
            </a:r>
            <a:r>
              <a:rPr lang="en-GB" sz="1600" b="1" dirty="0">
                <a:latin typeface="Helvetica LT Std" pitchFamily="34" charset="0"/>
              </a:rPr>
              <a:t> is close to the filtered load, an increase in plasma </a:t>
            </a:r>
            <a:r>
              <a:rPr lang="en-GB" sz="1600" b="1" i="1" dirty="0">
                <a:latin typeface="Helvetica LT Std" pitchFamily="34" charset="0"/>
              </a:rPr>
              <a:t>P</a:t>
            </a:r>
            <a:r>
              <a:rPr lang="en-GB" sz="1600" b="1" dirty="0">
                <a:latin typeface="Helvetica LT Std" pitchFamily="34" charset="0"/>
              </a:rPr>
              <a:t>O</a:t>
            </a:r>
            <a:r>
              <a:rPr lang="en-GB" sz="1600" b="1" baseline="-25000" dirty="0">
                <a:latin typeface="Helvetica LT Std" pitchFamily="34" charset="0"/>
              </a:rPr>
              <a:t>4</a:t>
            </a:r>
            <a:r>
              <a:rPr lang="en-GB" sz="1600" b="1" baseline="30000" dirty="0">
                <a:latin typeface="Helvetica LT Std" pitchFamily="34" charset="0"/>
              </a:rPr>
              <a:t>3–</a:t>
            </a:r>
            <a:r>
              <a:rPr lang="en-GB" sz="1600" b="1" dirty="0">
                <a:latin typeface="Helvetica LT Std" pitchFamily="34" charset="0"/>
              </a:rPr>
              <a:t> leads to excretion. Organic acids and bases (some metabolites and drugs) are secreted into the tubule.</a:t>
            </a:r>
            <a:endParaRPr lang="en-IN" sz="1600" dirty="0">
              <a:latin typeface="Helvetica LT Std" pitchFamily="34" charset="0"/>
            </a:endParaRPr>
          </a:p>
        </p:txBody>
      </p:sp>
    </p:spTree>
    <p:extLst>
      <p:ext uri="{BB962C8B-B14F-4D97-AF65-F5344CB8AC3E}">
        <p14:creationId xmlns:p14="http://schemas.microsoft.com/office/powerpoint/2010/main" val="2480884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7</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4 Membrane transport and ion channels</a:t>
            </a:r>
            <a:endParaRPr lang="en-US" sz="2500" b="1" i="1" dirty="0">
              <a:solidFill>
                <a:srgbClr val="C00000"/>
              </a:solidFill>
            </a:endParaRPr>
          </a:p>
        </p:txBody>
      </p:sp>
      <p:sp>
        <p:nvSpPr>
          <p:cNvPr id="5" name="Rectangle 4"/>
          <p:cNvSpPr/>
          <p:nvPr/>
        </p:nvSpPr>
        <p:spPr>
          <a:xfrm>
            <a:off x="463352" y="1057656"/>
            <a:ext cx="8299648" cy="475514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Movement of ions, water and other molecules across cell membranes is facilitated by transporters, pores and ion channels formed of proteins that extend across the membrane. Movement through pores and ion channels is due to passive diffusion driven by the electrical and concentration gradients for that molecule.</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Transporters use energy to transport molecules, either by direct use of ATP (primary active transport), or indirectly by using the gradient of another molecule (often Na</a:t>
            </a:r>
            <a:r>
              <a:rPr lang="en-GB" sz="1600" b="1" baseline="30000" dirty="0">
                <a:latin typeface="Helvetica LT Std" pitchFamily="34" charset="0"/>
              </a:rPr>
              <a:t>+</a:t>
            </a:r>
            <a:r>
              <a:rPr lang="en-GB" sz="1600" b="1" dirty="0">
                <a:latin typeface="Helvetica LT Std" pitchFamily="34" charset="0"/>
              </a:rPr>
              <a:t>) as an energy source (secondary active transport). Some use the gradient of the transported molecule itself (facilitated diffusion).</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A </a:t>
            </a:r>
            <a:r>
              <a:rPr lang="en-GB" sz="1600" b="1" dirty="0" err="1">
                <a:latin typeface="Helvetica LT Std" pitchFamily="34" charset="0"/>
              </a:rPr>
              <a:t>uniporter</a:t>
            </a:r>
            <a:r>
              <a:rPr lang="en-GB" sz="1600" b="1" dirty="0">
                <a:latin typeface="Helvetica LT Std" pitchFamily="34" charset="0"/>
              </a:rPr>
              <a:t> transports one molecule only (e.g. Ca</a:t>
            </a:r>
            <a:r>
              <a:rPr lang="en-GB" sz="1600" b="1" baseline="30000" dirty="0">
                <a:latin typeface="Helvetica LT Std" pitchFamily="34" charset="0"/>
              </a:rPr>
              <a:t>2+</a:t>
            </a:r>
            <a:r>
              <a:rPr lang="en-GB" sz="1600" b="1" dirty="0">
                <a:latin typeface="Helvetica LT Std" pitchFamily="34" charset="0"/>
              </a:rPr>
              <a:t> ATPase); a </a:t>
            </a:r>
            <a:r>
              <a:rPr lang="en-GB" sz="1600" b="1" dirty="0" err="1">
                <a:latin typeface="Helvetica LT Std" pitchFamily="34" charset="0"/>
              </a:rPr>
              <a:t>symporter</a:t>
            </a:r>
            <a:r>
              <a:rPr lang="en-GB" sz="1600" b="1" dirty="0">
                <a:latin typeface="Helvetica LT Std" pitchFamily="34" charset="0"/>
              </a:rPr>
              <a:t> transports molecules of different types in the same direction; an </a:t>
            </a:r>
            <a:r>
              <a:rPr lang="en-GB" sz="1600" b="1" dirty="0" err="1">
                <a:latin typeface="Helvetica LT Std" pitchFamily="34" charset="0"/>
              </a:rPr>
              <a:t>antiporter</a:t>
            </a:r>
            <a:r>
              <a:rPr lang="en-GB" sz="1600" b="1" dirty="0">
                <a:latin typeface="Helvetica LT Std" pitchFamily="34" charset="0"/>
              </a:rPr>
              <a:t> transports one molecule in one direction in exchange for another in the other direction (e.g. Na</a:t>
            </a:r>
            <a:r>
              <a:rPr lang="en-GB" sz="1600" b="1" baseline="30000" dirty="0">
                <a:latin typeface="Helvetica LT Std" pitchFamily="34" charset="0"/>
              </a:rPr>
              <a:t>+</a:t>
            </a:r>
            <a:r>
              <a:rPr lang="en-GB" sz="1600" b="1" dirty="0">
                <a:latin typeface="Helvetica LT Std" pitchFamily="34" charset="0"/>
              </a:rPr>
              <a:t>–K</a:t>
            </a:r>
            <a:r>
              <a:rPr lang="en-GB" sz="1600" b="1" baseline="30000" dirty="0">
                <a:latin typeface="Helvetica LT Std" pitchFamily="34" charset="0"/>
              </a:rPr>
              <a:t>+</a:t>
            </a:r>
            <a:r>
              <a:rPr lang="en-GB" sz="1600" b="1" dirty="0">
                <a:latin typeface="Helvetica LT Std" pitchFamily="34" charset="0"/>
              </a:rPr>
              <a:t> ATPase, or Na</a:t>
            </a:r>
            <a:r>
              <a:rPr lang="en-GB" sz="1600" b="1" baseline="30000" dirty="0">
                <a:latin typeface="Helvetica LT Std" pitchFamily="34" charset="0"/>
              </a:rPr>
              <a:t>+</a:t>
            </a:r>
            <a:r>
              <a:rPr lang="en-GB" sz="1600" b="1" dirty="0">
                <a:latin typeface="Helvetica LT Std" pitchFamily="34" charset="0"/>
              </a:rPr>
              <a:t> pump). The Na</a:t>
            </a:r>
            <a:r>
              <a:rPr lang="en-GB" sz="1600" b="1" baseline="30000" dirty="0">
                <a:latin typeface="Helvetica LT Std" pitchFamily="34" charset="0"/>
              </a:rPr>
              <a:t>+</a:t>
            </a:r>
            <a:r>
              <a:rPr lang="en-GB" sz="1600" b="1" dirty="0">
                <a:latin typeface="Helvetica LT Std" pitchFamily="34" charset="0"/>
              </a:rPr>
              <a:t> pump is the most important form of primary active transport, and transports three Na</a:t>
            </a:r>
            <a:r>
              <a:rPr lang="en-GB" sz="1600" b="1" baseline="30000" dirty="0">
                <a:latin typeface="Helvetica LT Std" pitchFamily="34" charset="0"/>
              </a:rPr>
              <a:t>+</a:t>
            </a:r>
            <a:r>
              <a:rPr lang="en-GB" sz="1600" b="1" dirty="0">
                <a:latin typeface="Helvetica LT Std" pitchFamily="34" charset="0"/>
              </a:rPr>
              <a:t> out of the cell in exchange for two K</a:t>
            </a:r>
            <a:r>
              <a:rPr lang="en-GB" sz="1600" b="1" baseline="30000" dirty="0">
                <a:latin typeface="Helvetica LT Std" pitchFamily="34" charset="0"/>
              </a:rPr>
              <a:t>+</a:t>
            </a:r>
            <a:r>
              <a:rPr lang="en-GB" sz="1600" b="1" dirty="0">
                <a:latin typeface="Helvetica LT Std" pitchFamily="34" charset="0"/>
              </a:rPr>
              <a:t> into the cell.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Ion channels may be highly selective for just one ion (e.g. Na</a:t>
            </a:r>
            <a:r>
              <a:rPr lang="en-GB" sz="1600" b="1" baseline="30000" dirty="0">
                <a:latin typeface="Helvetica LT Std" pitchFamily="34" charset="0"/>
              </a:rPr>
              <a:t>+</a:t>
            </a:r>
            <a:r>
              <a:rPr lang="en-GB" sz="1600" b="1" dirty="0">
                <a:latin typeface="Helvetica LT Std" pitchFamily="34" charset="0"/>
              </a:rPr>
              <a:t>, Ca</a:t>
            </a:r>
            <a:r>
              <a:rPr lang="en-GB" sz="1600" b="1" baseline="30000" dirty="0">
                <a:latin typeface="Helvetica LT Std" pitchFamily="34" charset="0"/>
              </a:rPr>
              <a:t>2+</a:t>
            </a:r>
            <a:r>
              <a:rPr lang="en-GB" sz="1600" b="1" dirty="0">
                <a:latin typeface="Helvetica LT Std" pitchFamily="34" charset="0"/>
              </a:rPr>
              <a:t>, K</a:t>
            </a:r>
            <a:r>
              <a:rPr lang="en-GB" sz="1600" b="1" baseline="30000" dirty="0">
                <a:latin typeface="Helvetica LT Std" pitchFamily="34" charset="0"/>
              </a:rPr>
              <a:t>+</a:t>
            </a:r>
            <a:r>
              <a:rPr lang="en-GB" sz="1600" b="1" dirty="0">
                <a:latin typeface="Helvetica LT Std" pitchFamily="34" charset="0"/>
              </a:rPr>
              <a:t>) or ions of a similar type (e.g. Na</a:t>
            </a:r>
            <a:r>
              <a:rPr lang="en-GB" sz="1600" b="1" baseline="30000" dirty="0">
                <a:latin typeface="Helvetica LT Std" pitchFamily="34" charset="0"/>
              </a:rPr>
              <a:t>+</a:t>
            </a:r>
            <a:r>
              <a:rPr lang="en-GB" sz="1600" b="1" dirty="0">
                <a:latin typeface="Helvetica LT Std" pitchFamily="34" charset="0"/>
              </a:rPr>
              <a:t> and Ca</a:t>
            </a:r>
            <a:r>
              <a:rPr lang="en-GB" sz="1600" b="1" baseline="30000" dirty="0">
                <a:latin typeface="Helvetica LT Std" pitchFamily="34" charset="0"/>
              </a:rPr>
              <a:t>2+</a:t>
            </a:r>
            <a:r>
              <a:rPr lang="en-GB" sz="1600" b="1" dirty="0">
                <a:latin typeface="Helvetica LT Std" pitchFamily="34" charset="0"/>
              </a:rPr>
              <a:t>). Ions carry charge, so movement of ions through a channel causes an ionic current.</a:t>
            </a:r>
            <a:endParaRPr lang="en-IN" sz="1600" dirty="0">
              <a:latin typeface="Helvetica LT Std" pitchFamily="34" charset="0"/>
            </a:endParaRPr>
          </a:p>
        </p:txBody>
      </p:sp>
    </p:spTree>
    <p:extLst>
      <p:ext uri="{BB962C8B-B14F-4D97-AF65-F5344CB8AC3E}">
        <p14:creationId xmlns:p14="http://schemas.microsoft.com/office/powerpoint/2010/main" val="132768417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70</a:t>
            </a:r>
          </a:p>
        </p:txBody>
      </p:sp>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37 The loop of Henle and distal nephron</a:t>
            </a:r>
            <a:endParaRPr lang="en-US" sz="2500" b="1" i="1" dirty="0">
              <a:solidFill>
                <a:srgbClr val="C00000"/>
              </a:solidFill>
            </a:endParaRPr>
          </a:p>
        </p:txBody>
      </p:sp>
      <p:sp>
        <p:nvSpPr>
          <p:cNvPr id="5" name="Rectangle 4"/>
          <p:cNvSpPr/>
          <p:nvPr/>
        </p:nvSpPr>
        <p:spPr>
          <a:xfrm>
            <a:off x="463352" y="1036320"/>
            <a:ext cx="8299648" cy="5247590"/>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loop of Henle and distal nephron create a high osmolality in the medulla (up to ~1400 </a:t>
            </a:r>
            <a:r>
              <a:rPr lang="en-GB" sz="1600" b="1" dirty="0" err="1">
                <a:latin typeface="Helvetica LT Std" pitchFamily="34" charset="0"/>
              </a:rPr>
              <a:t>mosm</a:t>
            </a:r>
            <a:r>
              <a:rPr lang="en-GB" sz="1600" b="1" dirty="0">
                <a:latin typeface="Helvetica LT Std" pitchFamily="34" charset="0"/>
              </a:rPr>
              <a:t>/kg H</a:t>
            </a:r>
            <a:r>
              <a:rPr lang="en-GB" sz="1600" b="1" baseline="-25000" dirty="0">
                <a:latin typeface="Helvetica LT Std" pitchFamily="34" charset="0"/>
              </a:rPr>
              <a:t>2</a:t>
            </a:r>
            <a:r>
              <a:rPr lang="en-GB" sz="1600" b="1" dirty="0">
                <a:latin typeface="Helvetica LT Std" pitchFamily="34" charset="0"/>
              </a:rPr>
              <a:t>O</a:t>
            </a:r>
            <a:r>
              <a:rPr lang="en-GB" sz="1600" b="1" baseline="30000" dirty="0">
                <a:latin typeface="Helvetica LT Std" pitchFamily="34" charset="0"/>
              </a:rPr>
              <a:t>1</a:t>
            </a:r>
            <a:r>
              <a:rPr lang="en-GB" sz="1600" b="1" dirty="0">
                <a:latin typeface="Helvetica LT Std" pitchFamily="34" charset="0"/>
              </a:rPr>
              <a:t>, which drives reabsorption of water in the collecting ducts so urine can be concentrated. This depends on regions of differential permeability, active transport and the counter-current multiplier.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thin descending limb is permeable to water but impermeable to urea; the thin ascending limb is impermeable to water but permeable to urea, Na</a:t>
            </a:r>
            <a:r>
              <a:rPr lang="en-GB" sz="1600" b="1" baseline="30000" dirty="0">
                <a:latin typeface="Helvetica LT Std" pitchFamily="34" charset="0"/>
              </a:rPr>
              <a:t>+</a:t>
            </a:r>
            <a:r>
              <a:rPr lang="en-GB" sz="1600" b="1" dirty="0">
                <a:latin typeface="Helvetica LT Std" pitchFamily="34" charset="0"/>
              </a:rPr>
              <a:t> and Cl</a:t>
            </a:r>
            <a:r>
              <a:rPr lang="en-GB" sz="1600" b="1" baseline="30000" dirty="0">
                <a:latin typeface="Helvetica LT Std" pitchFamily="34" charset="0"/>
              </a:rPr>
              <a:t>–</a:t>
            </a:r>
            <a:r>
              <a:rPr lang="en-GB" sz="1600" b="1" dirty="0">
                <a:latin typeface="Helvetica LT Std" pitchFamily="34" charset="0"/>
              </a:rPr>
              <a:t>. Na</a:t>
            </a:r>
            <a:r>
              <a:rPr lang="en-GB" sz="1600" b="1" baseline="30000" dirty="0">
                <a:latin typeface="Helvetica LT Std" pitchFamily="34" charset="0"/>
              </a:rPr>
              <a:t>+</a:t>
            </a:r>
            <a:r>
              <a:rPr lang="en-GB" sz="1600" b="1" dirty="0">
                <a:latin typeface="Helvetica LT Std" pitchFamily="34" charset="0"/>
              </a:rPr>
              <a:t>, K</a:t>
            </a:r>
            <a:r>
              <a:rPr lang="en-GB" sz="1600" b="1" baseline="30000" dirty="0">
                <a:latin typeface="Helvetica LT Std" pitchFamily="34" charset="0"/>
              </a:rPr>
              <a:t>+</a:t>
            </a:r>
            <a:r>
              <a:rPr lang="en-GB" sz="1600" b="1" dirty="0">
                <a:latin typeface="Helvetica LT Std" pitchFamily="34" charset="0"/>
              </a:rPr>
              <a:t> and Cl</a:t>
            </a:r>
            <a:r>
              <a:rPr lang="en-GB" sz="1600" b="1" baseline="30000" dirty="0">
                <a:latin typeface="Helvetica LT Std" pitchFamily="34" charset="0"/>
              </a:rPr>
              <a:t>–</a:t>
            </a:r>
            <a:r>
              <a:rPr lang="en-GB" sz="1600" b="1" dirty="0">
                <a:latin typeface="Helvetica LT Std" pitchFamily="34" charset="0"/>
              </a:rPr>
              <a:t> are actively reabsorbed in the thick ascending limb by the Na</a:t>
            </a:r>
            <a:r>
              <a:rPr lang="en-GB" sz="1600" b="1" baseline="30000" dirty="0">
                <a:latin typeface="Helvetica LT Std" pitchFamily="34" charset="0"/>
              </a:rPr>
              <a:t>+</a:t>
            </a:r>
            <a:r>
              <a:rPr lang="en-GB" sz="1600" b="1" dirty="0">
                <a:latin typeface="Helvetica LT Std" pitchFamily="34" charset="0"/>
              </a:rPr>
              <a:t>–K</a:t>
            </a:r>
            <a:r>
              <a:rPr lang="en-GB" sz="1600" b="1" baseline="30000" dirty="0">
                <a:latin typeface="Helvetica LT Std" pitchFamily="34" charset="0"/>
              </a:rPr>
              <a:t>+</a:t>
            </a:r>
            <a:r>
              <a:rPr lang="en-GB" sz="1600" b="1" dirty="0">
                <a:latin typeface="Helvetica LT Std" pitchFamily="34" charset="0"/>
              </a:rPr>
              <a:t>–2Cl</a:t>
            </a:r>
            <a:r>
              <a:rPr lang="en-GB" sz="1600" b="1" baseline="30000" dirty="0">
                <a:latin typeface="Helvetica LT Std" pitchFamily="34" charset="0"/>
              </a:rPr>
              <a:t>–</a:t>
            </a:r>
            <a:r>
              <a:rPr lang="en-GB" sz="1600" b="1" dirty="0">
                <a:latin typeface="Helvetica LT Std" pitchFamily="34" charset="0"/>
              </a:rPr>
              <a:t> </a:t>
            </a:r>
            <a:r>
              <a:rPr lang="en-GB" sz="1600" b="1" dirty="0" err="1">
                <a:latin typeface="Helvetica LT Std" pitchFamily="34" charset="0"/>
              </a:rPr>
              <a:t>cotransporter</a:t>
            </a:r>
            <a:r>
              <a:rPr lang="en-GB" sz="1600" b="1" dirty="0">
                <a:latin typeface="Helvetica LT Std" pitchFamily="34" charset="0"/>
              </a:rPr>
              <a:t>. Apical K</a:t>
            </a:r>
            <a:r>
              <a:rPr lang="en-GB" sz="1600" b="1" baseline="30000" dirty="0">
                <a:latin typeface="Helvetica LT Std" pitchFamily="34" charset="0"/>
              </a:rPr>
              <a:t>+</a:t>
            </a:r>
            <a:r>
              <a:rPr lang="en-GB" sz="1600" b="1" dirty="0">
                <a:latin typeface="Helvetica LT Std" pitchFamily="34" charset="0"/>
              </a:rPr>
              <a:t> channels (ROMK) leak K</a:t>
            </a:r>
            <a:r>
              <a:rPr lang="en-GB" sz="1600" b="1" baseline="30000" dirty="0">
                <a:latin typeface="Helvetica LT Std" pitchFamily="34" charset="0"/>
              </a:rPr>
              <a:t>+</a:t>
            </a:r>
            <a:r>
              <a:rPr lang="en-GB" sz="1600" b="1" dirty="0">
                <a:latin typeface="Helvetica LT Std" pitchFamily="34" charset="0"/>
              </a:rPr>
              <a:t> back into the lumen, causing it to become positive, and thus driving </a:t>
            </a:r>
            <a:r>
              <a:rPr lang="en-GB" sz="1600" b="1" dirty="0" err="1">
                <a:latin typeface="Helvetica LT Std" pitchFamily="34" charset="0"/>
              </a:rPr>
              <a:t>paracellular</a:t>
            </a:r>
            <a:r>
              <a:rPr lang="en-GB" sz="1600" b="1" dirty="0">
                <a:latin typeface="Helvetica LT Std" pitchFamily="34" charset="0"/>
              </a:rPr>
              <a:t> reabsorption of </a:t>
            </a:r>
            <a:r>
              <a:rPr lang="en-GB" sz="1600" b="1" dirty="0" err="1">
                <a:latin typeface="Helvetica LT Std" pitchFamily="34" charset="0"/>
              </a:rPr>
              <a:t>cations</a:t>
            </a:r>
            <a:r>
              <a:rPr lang="en-GB" sz="1600" b="1" dirty="0">
                <a:latin typeface="Helvetica LT Std" pitchFamily="34" charset="0"/>
              </a:rPr>
              <a:t>. Reabsorption of ions in the water-impermeable thick ascending limb leads to a hypotonic tubular fluid in the early distal tubule.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Water diffuses out of the descending limb into the more concentrated interstitial fluid, whilst Na</a:t>
            </a:r>
            <a:r>
              <a:rPr lang="en-GB" sz="1600" b="1" baseline="30000" dirty="0">
                <a:latin typeface="Helvetica LT Std" pitchFamily="34" charset="0"/>
              </a:rPr>
              <a:t>+</a:t>
            </a:r>
            <a:r>
              <a:rPr lang="en-GB" sz="1600" b="1" dirty="0">
                <a:latin typeface="Helvetica LT Std" pitchFamily="34" charset="0"/>
              </a:rPr>
              <a:t> and Cl</a:t>
            </a:r>
            <a:r>
              <a:rPr lang="en-GB" sz="1600" b="1" baseline="30000" dirty="0">
                <a:latin typeface="Helvetica LT Std" pitchFamily="34" charset="0"/>
              </a:rPr>
              <a:t>–</a:t>
            </a:r>
            <a:r>
              <a:rPr lang="en-GB" sz="1600" b="1" dirty="0">
                <a:latin typeface="Helvetica LT Std" pitchFamily="34" charset="0"/>
              </a:rPr>
              <a:t> diffuse from the even more concentrated tubular fluid in the water-impermeable ascending limb. This counter-current arrangement means that interstitial osmolality increases as the loop of Henle descends into the medulla, creating a strong osmotic gradient. This is potentiated by recycling of urea between the collecting ducts and ascending limb, such that at the tip of the loop of Henle the interstitial fluid can reach ~1400 </a:t>
            </a:r>
            <a:r>
              <a:rPr lang="en-GB" sz="1600" b="1" dirty="0" err="1">
                <a:latin typeface="Helvetica LT Std" pitchFamily="34" charset="0"/>
              </a:rPr>
              <a:t>mosmol</a:t>
            </a:r>
            <a:r>
              <a:rPr lang="en-GB" sz="1600" b="1" dirty="0">
                <a:latin typeface="Helvetica LT Std" pitchFamily="34" charset="0"/>
              </a:rPr>
              <a:t>/kg H</a:t>
            </a:r>
            <a:r>
              <a:rPr lang="en-GB" sz="1600" b="1" baseline="-25000" dirty="0">
                <a:latin typeface="Helvetica LT Std" pitchFamily="34" charset="0"/>
              </a:rPr>
              <a:t>2</a:t>
            </a:r>
            <a:r>
              <a:rPr lang="en-GB" sz="1600" b="1" dirty="0">
                <a:latin typeface="Helvetica LT Std" pitchFamily="34" charset="0"/>
              </a:rPr>
              <a:t>O</a:t>
            </a:r>
            <a:r>
              <a:rPr lang="en-GB" sz="1600" b="1" baseline="30000" dirty="0">
                <a:latin typeface="Helvetica LT Std" pitchFamily="34" charset="0"/>
              </a:rPr>
              <a:t>1</a:t>
            </a:r>
            <a:r>
              <a:rPr lang="en-GB" sz="1600" b="1" dirty="0">
                <a:latin typeface="Helvetica LT Std" pitchFamily="34" charset="0"/>
              </a:rPr>
              <a:t>, due in equal parts to </a:t>
            </a:r>
            <a:r>
              <a:rPr lang="en-GB" sz="1600" b="1" dirty="0" err="1">
                <a:latin typeface="Helvetica LT Std" pitchFamily="34" charset="0"/>
              </a:rPr>
              <a:t>NaCl</a:t>
            </a:r>
            <a:r>
              <a:rPr lang="en-GB" sz="1600" b="1" dirty="0">
                <a:latin typeface="Helvetica LT Std" pitchFamily="34" charset="0"/>
              </a:rPr>
              <a:t> and urea.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367629722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71</a:t>
            </a:r>
          </a:p>
        </p:txBody>
      </p:sp>
      <p:sp>
        <p:nvSpPr>
          <p:cNvPr id="7" name="Rectangle 6"/>
          <p:cNvSpPr/>
          <p:nvPr/>
        </p:nvSpPr>
        <p:spPr>
          <a:xfrm>
            <a:off x="463352" y="533400"/>
            <a:ext cx="8299648" cy="418576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The vasa recta also forms a counter-current system, so the osmotic gradient between the cortex and medulla is not dissipated. The vasa recta removes water reabsorbed from the loop of Henle and medullary collecting ducts.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The distal tubule and cortical collecting duct are impermeable to water and urea, except in the presence of antidiuretic hormone (ADH). In the presence of ADH, water diffuses into the </a:t>
            </a:r>
            <a:r>
              <a:rPr lang="en-GB" sz="1600" b="1" dirty="0" err="1">
                <a:latin typeface="Helvetica LT Std" pitchFamily="34" charset="0"/>
              </a:rPr>
              <a:t>interstitium</a:t>
            </a:r>
            <a:r>
              <a:rPr lang="en-GB" sz="1600" b="1" dirty="0">
                <a:latin typeface="Helvetica LT Std" pitchFamily="34" charset="0"/>
              </a:rPr>
              <a:t> and the tubular fluid, and hence urine becomes concentrated, such that at the end of the medullary collecting duct the fluid has the same osmolality as interstitial fluid at that level; it can reach 1400 </a:t>
            </a:r>
            <a:r>
              <a:rPr lang="en-GB" sz="1600" b="1" dirty="0" err="1">
                <a:latin typeface="Helvetica LT Std" pitchFamily="34" charset="0"/>
              </a:rPr>
              <a:t>mosmol</a:t>
            </a:r>
            <a:r>
              <a:rPr lang="en-GB" sz="1600" b="1" dirty="0">
                <a:latin typeface="Helvetica LT Std" pitchFamily="34" charset="0"/>
              </a:rPr>
              <a:t>/kg H</a:t>
            </a:r>
            <a:r>
              <a:rPr lang="en-GB" sz="1600" b="1" baseline="-25000" dirty="0">
                <a:latin typeface="Helvetica LT Std" pitchFamily="34" charset="0"/>
              </a:rPr>
              <a:t>2</a:t>
            </a:r>
            <a:r>
              <a:rPr lang="en-GB" sz="1600" b="1" dirty="0">
                <a:latin typeface="Helvetica LT Std" pitchFamily="34" charset="0"/>
              </a:rPr>
              <a:t>O with maximum ADH. In the absence of ADH urine is dilute (~60 </a:t>
            </a:r>
            <a:r>
              <a:rPr lang="en-GB" sz="1600" b="1" dirty="0" err="1">
                <a:latin typeface="Helvetica LT Std" pitchFamily="34" charset="0"/>
              </a:rPr>
              <a:t>mosmol</a:t>
            </a:r>
            <a:r>
              <a:rPr lang="en-GB" sz="1600" b="1" dirty="0">
                <a:latin typeface="Helvetica LT Std" pitchFamily="34" charset="0"/>
              </a:rPr>
              <a:t>/kg H</a:t>
            </a:r>
            <a:r>
              <a:rPr lang="en-GB" sz="1600" b="1" baseline="-25000" dirty="0">
                <a:latin typeface="Helvetica LT Std" pitchFamily="34" charset="0"/>
              </a:rPr>
              <a:t>2</a:t>
            </a:r>
            <a:r>
              <a:rPr lang="en-GB" sz="1600" b="1" dirty="0">
                <a:latin typeface="Helvetica LT Std" pitchFamily="34" charset="0"/>
              </a:rPr>
              <a:t>O).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Most K</a:t>
            </a:r>
            <a:r>
              <a:rPr lang="en-GB" sz="1600" b="1" baseline="30000" dirty="0">
                <a:latin typeface="Helvetica LT Std" pitchFamily="34" charset="0"/>
              </a:rPr>
              <a:t>+</a:t>
            </a:r>
            <a:r>
              <a:rPr lang="en-GB" sz="1600" b="1" dirty="0">
                <a:latin typeface="Helvetica LT Std" pitchFamily="34" charset="0"/>
              </a:rPr>
              <a:t> has been reabsorbed by the time the fluid reaches the distal tubule; excretion is regulated by secretion in principal cells, driven by the concentration gradient between the cytosol and tubular fluid. Increased tubular flow increases the gradient by washing away secreted K</a:t>
            </a:r>
            <a:r>
              <a:rPr lang="en-GB" sz="1600" b="1" baseline="30000" dirty="0">
                <a:latin typeface="Helvetica LT Std" pitchFamily="34" charset="0"/>
              </a:rPr>
              <a:t>+</a:t>
            </a:r>
            <a:r>
              <a:rPr lang="en-GB" sz="1600" b="1" dirty="0">
                <a:latin typeface="Helvetica LT Std" pitchFamily="34" charset="0"/>
              </a:rPr>
              <a:t>, so increasing K</a:t>
            </a:r>
            <a:r>
              <a:rPr lang="en-GB" sz="1600" b="1" baseline="30000" dirty="0">
                <a:latin typeface="Helvetica LT Std" pitchFamily="34" charset="0"/>
              </a:rPr>
              <a:t>+</a:t>
            </a:r>
            <a:r>
              <a:rPr lang="en-GB" sz="1600" b="1" dirty="0">
                <a:latin typeface="Helvetica LT Std" pitchFamily="34" charset="0"/>
              </a:rPr>
              <a:t> secretion. K</a:t>
            </a:r>
            <a:r>
              <a:rPr lang="en-GB" sz="1600" b="1" baseline="30000" dirty="0">
                <a:latin typeface="Helvetica LT Std" pitchFamily="34" charset="0"/>
              </a:rPr>
              <a:t>+</a:t>
            </a:r>
            <a:r>
              <a:rPr lang="en-GB" sz="1600" b="1" dirty="0">
                <a:latin typeface="Helvetica LT Std" pitchFamily="34" charset="0"/>
              </a:rPr>
              <a:t> secretion is increased by aldosterone, which enhances Na</a:t>
            </a:r>
            <a:r>
              <a:rPr lang="en-GB" sz="1600" b="1" baseline="30000" dirty="0">
                <a:latin typeface="Helvetica LT Std" pitchFamily="34" charset="0"/>
              </a:rPr>
              <a:t>+</a:t>
            </a:r>
            <a:r>
              <a:rPr lang="en-GB" sz="1600" b="1" dirty="0">
                <a:latin typeface="Helvetica LT Std" pitchFamily="34" charset="0"/>
              </a:rPr>
              <a:t> pump density and apical K</a:t>
            </a:r>
            <a:r>
              <a:rPr lang="en-GB" sz="1600" b="1" baseline="30000" dirty="0">
                <a:latin typeface="Helvetica LT Std" pitchFamily="34" charset="0"/>
              </a:rPr>
              <a:t>+</a:t>
            </a:r>
            <a:r>
              <a:rPr lang="en-GB" sz="1600" b="1" dirty="0">
                <a:latin typeface="Helvetica LT Std" pitchFamily="34" charset="0"/>
              </a:rPr>
              <a:t> permeability.</a:t>
            </a:r>
            <a:endParaRPr lang="en-IN" sz="1600" dirty="0">
              <a:latin typeface="Helvetica LT Std" pitchFamily="34" charset="0"/>
            </a:endParaRPr>
          </a:p>
        </p:txBody>
      </p:sp>
    </p:spTree>
    <p:extLst>
      <p:ext uri="{BB962C8B-B14F-4D97-AF65-F5344CB8AC3E}">
        <p14:creationId xmlns:p14="http://schemas.microsoft.com/office/powerpoint/2010/main" val="30060623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72</a:t>
            </a:r>
          </a:p>
        </p:txBody>
      </p:sp>
      <p:sp>
        <p:nvSpPr>
          <p:cNvPr id="4" name="Title 3"/>
          <p:cNvSpPr>
            <a:spLocks noGrp="1"/>
          </p:cNvSpPr>
          <p:nvPr>
            <p:ph type="ctrTitle"/>
          </p:nvPr>
        </p:nvSpPr>
        <p:spPr>
          <a:xfrm>
            <a:off x="609600" y="670620"/>
            <a:ext cx="7772400" cy="511176"/>
          </a:xfrm>
        </p:spPr>
        <p:txBody>
          <a:bodyPr>
            <a:noAutofit/>
          </a:bodyPr>
          <a:lstStyle/>
          <a:p>
            <a:r>
              <a:rPr lang="en-IN" sz="2500" b="1" dirty="0">
                <a:solidFill>
                  <a:srgbClr val="C00000"/>
                </a:solidFill>
              </a:rPr>
              <a:t>38 Regulation of plasma osmolality and fluid volume </a:t>
            </a:r>
            <a:endParaRPr lang="en-US" sz="2500" b="1" i="1" dirty="0">
              <a:solidFill>
                <a:srgbClr val="C00000"/>
              </a:solidFill>
            </a:endParaRPr>
          </a:p>
        </p:txBody>
      </p:sp>
      <p:sp>
        <p:nvSpPr>
          <p:cNvPr id="5" name="Rectangle 4"/>
          <p:cNvSpPr/>
          <p:nvPr/>
        </p:nvSpPr>
        <p:spPr>
          <a:xfrm>
            <a:off x="463352" y="1249740"/>
            <a:ext cx="8299648" cy="4431983"/>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Increased plasma osmolality is detected by </a:t>
            </a:r>
            <a:r>
              <a:rPr lang="en-GB" sz="1600" b="1" dirty="0" err="1">
                <a:latin typeface="Helvetica LT Std" pitchFamily="34" charset="0"/>
              </a:rPr>
              <a:t>osmoreceptors</a:t>
            </a:r>
            <a:r>
              <a:rPr lang="en-GB" sz="1600" b="1" dirty="0">
                <a:latin typeface="Helvetica LT Std" pitchFamily="34" charset="0"/>
              </a:rPr>
              <a:t> in the anterior hypothalamus, which stimulate release of antidiuretic hormone (ADH) from the posterior pituitary. ADH is synthesized in the hypothalamus and stored in the pituitary. ADH stimulates thirst and water reabsorption. It binds to V2 receptors on renal principal cells, causing the incorporation of water channels (</a:t>
            </a:r>
            <a:r>
              <a:rPr lang="en-GB" sz="1600" b="1" dirty="0" err="1">
                <a:latin typeface="Helvetica LT Std" pitchFamily="34" charset="0"/>
              </a:rPr>
              <a:t>aquaporins</a:t>
            </a:r>
            <a:r>
              <a:rPr lang="en-GB" sz="1600" b="1" dirty="0">
                <a:latin typeface="Helvetica LT Std" pitchFamily="34" charset="0"/>
              </a:rPr>
              <a:t>) into the apical membrane. ADH also causes vasoconstriction via V1 receptors.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relationship between plasma osmolality, ADH release and urine osmolality is steep. Maximum ADH reduces urine volume to ~400 mL per day with the maximum osmolality of ~1400 </a:t>
            </a:r>
            <a:r>
              <a:rPr lang="en-GB" sz="1600" b="1" dirty="0" err="1">
                <a:latin typeface="Helvetica LT Std" pitchFamily="34" charset="0"/>
              </a:rPr>
              <a:t>mosmol</a:t>
            </a:r>
            <a:r>
              <a:rPr lang="en-GB" sz="1600" b="1" dirty="0">
                <a:latin typeface="Helvetica LT Std" pitchFamily="34" charset="0"/>
              </a:rPr>
              <a:t>/kg H</a:t>
            </a:r>
            <a:r>
              <a:rPr lang="en-GB" sz="1600" b="1" baseline="-25000" dirty="0">
                <a:latin typeface="Helvetica LT Std" pitchFamily="34" charset="0"/>
              </a:rPr>
              <a:t>2</a:t>
            </a:r>
            <a:r>
              <a:rPr lang="en-GB" sz="1600" b="1" dirty="0">
                <a:latin typeface="Helvetica LT Std" pitchFamily="34" charset="0"/>
              </a:rPr>
              <a:t>O. In the absence of ADH, urine volume may reach ~25 L per day with the minimum osmolality of ~60 </a:t>
            </a:r>
            <a:r>
              <a:rPr lang="en-GB" sz="1600" b="1" dirty="0" err="1">
                <a:latin typeface="Helvetica LT Std" pitchFamily="34" charset="0"/>
              </a:rPr>
              <a:t>mosmol</a:t>
            </a:r>
            <a:r>
              <a:rPr lang="en-GB" sz="1600" b="1" dirty="0">
                <a:latin typeface="Helvetica LT Std" pitchFamily="34" charset="0"/>
              </a:rPr>
              <a:t>/kg H</a:t>
            </a:r>
            <a:r>
              <a:rPr lang="en-GB" sz="1600" b="1" baseline="-25000" dirty="0">
                <a:latin typeface="Helvetica LT Std" pitchFamily="34" charset="0"/>
              </a:rPr>
              <a:t>2</a:t>
            </a:r>
            <a:r>
              <a:rPr lang="en-GB" sz="1600" b="1" dirty="0">
                <a:latin typeface="Helvetica LT Std" pitchFamily="34" charset="0"/>
              </a:rPr>
              <a:t>O. Regulation of plasma osmolality is powerful and normally takes precedence over other considerations.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Following from the above, and as [Na</a:t>
            </a:r>
            <a:r>
              <a:rPr lang="en-GB" sz="1600" b="1" baseline="30000" dirty="0">
                <a:latin typeface="Helvetica LT Std" pitchFamily="34" charset="0"/>
              </a:rPr>
              <a:t>+</a:t>
            </a:r>
            <a:r>
              <a:rPr lang="en-GB" sz="1600" b="1" dirty="0">
                <a:latin typeface="Helvetica LT Std" pitchFamily="34" charset="0"/>
              </a:rPr>
              <a:t>] is the major determinant of extracellular fluid osmolality, changes in Na</a:t>
            </a:r>
            <a:r>
              <a:rPr lang="en-GB" sz="1600" b="1" baseline="30000" dirty="0">
                <a:latin typeface="Helvetica LT Std" pitchFamily="34" charset="0"/>
              </a:rPr>
              <a:t>+</a:t>
            </a:r>
            <a:r>
              <a:rPr lang="en-GB" sz="1600" b="1" dirty="0">
                <a:latin typeface="Helvetica LT Std" pitchFamily="34" charset="0"/>
              </a:rPr>
              <a:t> will result in changes in extracellular volume, as the body will add or remove water to maintain osmolality. Control of body Na</a:t>
            </a:r>
            <a:r>
              <a:rPr lang="en-GB" sz="1600" b="1" baseline="30000" dirty="0">
                <a:latin typeface="Helvetica LT Std" pitchFamily="34" charset="0"/>
              </a:rPr>
              <a:t>+</a:t>
            </a:r>
            <a:r>
              <a:rPr lang="en-GB" sz="1600" b="1" dirty="0">
                <a:latin typeface="Helvetica LT Std" pitchFamily="34" charset="0"/>
              </a:rPr>
              <a:t> by the kidney is thus the main regulator of blood volume.  </a:t>
            </a:r>
            <a:endParaRPr lang="en-IN" sz="1600" dirty="0">
              <a:latin typeface="Helvetica LT Std" pitchFamily="34" charset="0"/>
            </a:endParaRPr>
          </a:p>
        </p:txBody>
      </p:sp>
    </p:spTree>
    <p:extLst>
      <p:ext uri="{BB962C8B-B14F-4D97-AF65-F5344CB8AC3E}">
        <p14:creationId xmlns:p14="http://schemas.microsoft.com/office/powerpoint/2010/main" val="42020987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73</a:t>
            </a:r>
          </a:p>
        </p:txBody>
      </p:sp>
      <p:sp>
        <p:nvSpPr>
          <p:cNvPr id="7" name="Rectangle 6"/>
          <p:cNvSpPr/>
          <p:nvPr/>
        </p:nvSpPr>
        <p:spPr>
          <a:xfrm>
            <a:off x="463352" y="533400"/>
            <a:ext cx="8299648" cy="418576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Changes in blood volume are detected by atrial and cardiopulmonary stretch receptors, and indirectly by arterial baroreceptors. A fall in volume increases sympathetic discharge with peripheral vasoconstriction, stimulation of water reabsorption, and release of renin, all of which stimulate Na</a:t>
            </a:r>
            <a:r>
              <a:rPr lang="en-GB" sz="1600" b="1" baseline="30000" dirty="0">
                <a:latin typeface="Helvetica LT Std" pitchFamily="34" charset="0"/>
              </a:rPr>
              <a:t>+</a:t>
            </a:r>
            <a:r>
              <a:rPr lang="en-GB" sz="1600" b="1" dirty="0">
                <a:latin typeface="Helvetica LT Std" pitchFamily="34" charset="0"/>
              </a:rPr>
              <a:t> and water retention.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Sympathetic stimulation or reduced renal perfusion pressure cause release of renin from granular cells in the juxtaglomerular apparatus. Renin cleaves angiotensinogen to angiotensin I, which is cleaved by angiotensin-converting enzyme (ACE) to angiotensin II. This is a potent vasoconstrictor, increases proximal tubule Na</a:t>
            </a:r>
            <a:r>
              <a:rPr lang="en-GB" sz="1600" b="1" baseline="30000" dirty="0">
                <a:latin typeface="Helvetica LT Std" pitchFamily="34" charset="0"/>
              </a:rPr>
              <a:t>+</a:t>
            </a:r>
            <a:r>
              <a:rPr lang="en-GB" sz="1600" b="1" dirty="0">
                <a:latin typeface="Helvetica LT Std" pitchFamily="34" charset="0"/>
              </a:rPr>
              <a:t> reabsorption, and stimulates ADH secretion, thirst and production of aldosterone.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Aldosterone increases synthesis of the Na</a:t>
            </a:r>
            <a:r>
              <a:rPr lang="en-GB" sz="1600" b="1" baseline="30000" dirty="0">
                <a:latin typeface="Helvetica LT Std" pitchFamily="34" charset="0"/>
              </a:rPr>
              <a:t>+</a:t>
            </a:r>
            <a:r>
              <a:rPr lang="en-GB" sz="1600" b="1" dirty="0">
                <a:latin typeface="Helvetica LT Std" pitchFamily="34" charset="0"/>
              </a:rPr>
              <a:t> pump, and Na</a:t>
            </a:r>
            <a:r>
              <a:rPr lang="en-GB" sz="1600" b="1" baseline="30000" dirty="0">
                <a:latin typeface="Helvetica LT Std" pitchFamily="34" charset="0"/>
              </a:rPr>
              <a:t>+</a:t>
            </a:r>
            <a:r>
              <a:rPr lang="en-GB" sz="1600" b="1" dirty="0">
                <a:latin typeface="Helvetica LT Std" pitchFamily="34" charset="0"/>
              </a:rPr>
              <a:t> and K</a:t>
            </a:r>
            <a:r>
              <a:rPr lang="en-GB" sz="1600" b="1" baseline="30000" dirty="0">
                <a:latin typeface="Helvetica LT Std" pitchFamily="34" charset="0"/>
              </a:rPr>
              <a:t>+</a:t>
            </a:r>
            <a:r>
              <a:rPr lang="en-GB" sz="1600" b="1" dirty="0">
                <a:latin typeface="Helvetica LT Std" pitchFamily="34" charset="0"/>
              </a:rPr>
              <a:t> channels in principal cells and H</a:t>
            </a:r>
            <a:r>
              <a:rPr lang="en-GB" sz="1600" b="1" baseline="30000" dirty="0">
                <a:latin typeface="Helvetica LT Std" pitchFamily="34" charset="0"/>
              </a:rPr>
              <a:t>+</a:t>
            </a:r>
            <a:r>
              <a:rPr lang="en-GB" sz="1600" b="1" dirty="0">
                <a:latin typeface="Helvetica LT Std" pitchFamily="34" charset="0"/>
              </a:rPr>
              <a:t> ATPase in intercalated cells, so enhancing Na</a:t>
            </a:r>
            <a:r>
              <a:rPr lang="en-GB" sz="1600" b="1" baseline="30000" dirty="0">
                <a:latin typeface="Helvetica LT Std" pitchFamily="34" charset="0"/>
              </a:rPr>
              <a:t>+</a:t>
            </a:r>
            <a:r>
              <a:rPr lang="en-GB" sz="1600" b="1" dirty="0">
                <a:latin typeface="Helvetica LT Std" pitchFamily="34" charset="0"/>
              </a:rPr>
              <a:t> reabsorption and K</a:t>
            </a:r>
            <a:r>
              <a:rPr lang="en-GB" sz="1600" b="1" baseline="30000" dirty="0">
                <a:latin typeface="Helvetica LT Std" pitchFamily="34" charset="0"/>
              </a:rPr>
              <a:t>+</a:t>
            </a:r>
            <a:r>
              <a:rPr lang="en-GB" sz="1600" b="1" dirty="0">
                <a:latin typeface="Helvetica LT Std" pitchFamily="34" charset="0"/>
              </a:rPr>
              <a:t> secretion. Atrial natriuretic peptide is released from atrial muscle in response to stretch caused by increased blood volume; its effects are to increase excretion of water and Na</a:t>
            </a:r>
            <a:r>
              <a:rPr lang="en-GB" sz="1600" b="1" baseline="30000" dirty="0">
                <a:latin typeface="Helvetica LT Std" pitchFamily="34" charset="0"/>
              </a:rPr>
              <a:t>+</a:t>
            </a:r>
            <a:r>
              <a:rPr lang="en-GB" sz="1600" b="1" dirty="0">
                <a:latin typeface="Helvetica LT Std" pitchFamily="34" charset="0"/>
              </a:rPr>
              <a:t>.</a:t>
            </a:r>
            <a:endParaRPr lang="en-IN" sz="1600" dirty="0">
              <a:latin typeface="Helvetica LT Std" pitchFamily="34" charset="0"/>
            </a:endParaRPr>
          </a:p>
        </p:txBody>
      </p:sp>
    </p:spTree>
    <p:extLst>
      <p:ext uri="{BB962C8B-B14F-4D97-AF65-F5344CB8AC3E}">
        <p14:creationId xmlns:p14="http://schemas.microsoft.com/office/powerpoint/2010/main" val="27435773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74</a:t>
            </a:r>
          </a:p>
        </p:txBody>
      </p:sp>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39 Control of acid–base status</a:t>
            </a:r>
            <a:endParaRPr lang="en-US" sz="2500" b="1" i="1" dirty="0">
              <a:solidFill>
                <a:srgbClr val="C00000"/>
              </a:solidFill>
            </a:endParaRPr>
          </a:p>
        </p:txBody>
      </p:sp>
      <p:sp>
        <p:nvSpPr>
          <p:cNvPr id="5" name="Rectangle 4"/>
          <p:cNvSpPr/>
          <p:nvPr/>
        </p:nvSpPr>
        <p:spPr>
          <a:xfrm>
            <a:off x="463352" y="1036320"/>
            <a:ext cx="8299648" cy="4832092"/>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Buffers are weak acids (HA) or bases (A</a:t>
            </a:r>
            <a:r>
              <a:rPr lang="en-GB" sz="1600" b="1" baseline="30000" dirty="0">
                <a:latin typeface="Helvetica LT Std" pitchFamily="34" charset="0"/>
              </a:rPr>
              <a:t>–</a:t>
            </a:r>
            <a:r>
              <a:rPr lang="en-GB" sz="1600" b="1" dirty="0">
                <a:latin typeface="Helvetica LT Std" pitchFamily="34" charset="0"/>
              </a:rPr>
              <a:t>) that donate or accept H</a:t>
            </a:r>
            <a:r>
              <a:rPr lang="en-GB" sz="1600" b="1" baseline="30000" dirty="0">
                <a:latin typeface="Helvetica LT Std" pitchFamily="34" charset="0"/>
              </a:rPr>
              <a:t>+</a:t>
            </a:r>
            <a:r>
              <a:rPr lang="en-GB" sz="1600" b="1" dirty="0">
                <a:latin typeface="Helvetica LT Std" pitchFamily="34" charset="0"/>
              </a:rPr>
              <a:t>. The ratio between buffer pairs is determined by [H</a:t>
            </a:r>
            <a:r>
              <a:rPr lang="en-GB" sz="1600" b="1" baseline="30000" dirty="0">
                <a:latin typeface="Helvetica LT Std" pitchFamily="34" charset="0"/>
              </a:rPr>
              <a:t>+</a:t>
            </a:r>
            <a:r>
              <a:rPr lang="en-GB" sz="1600" b="1" dirty="0">
                <a:latin typeface="Helvetica LT Std" pitchFamily="34" charset="0"/>
              </a:rPr>
              <a:t>] and the dissociation constant (K) as described by the Henderson–</a:t>
            </a:r>
            <a:r>
              <a:rPr lang="en-GB" sz="1600" b="1" dirty="0" err="1">
                <a:latin typeface="Helvetica LT Std" pitchFamily="34" charset="0"/>
              </a:rPr>
              <a:t>Hasselbalch</a:t>
            </a:r>
            <a:r>
              <a:rPr lang="en-GB" sz="1600" b="1" dirty="0">
                <a:latin typeface="Helvetica LT Std" pitchFamily="34" charset="0"/>
              </a:rPr>
              <a:t> equation: pH = </a:t>
            </a:r>
            <a:r>
              <a:rPr lang="en-GB" sz="1600" b="1" dirty="0" err="1">
                <a:latin typeface="Helvetica LT Std" pitchFamily="34" charset="0"/>
              </a:rPr>
              <a:t>pK</a:t>
            </a:r>
            <a:r>
              <a:rPr lang="en-GB" sz="1600" b="1" dirty="0">
                <a:latin typeface="Helvetica LT Std" pitchFamily="34" charset="0"/>
              </a:rPr>
              <a:t> + log([A</a:t>
            </a:r>
            <a:r>
              <a:rPr lang="en-GB" sz="1600" b="1" baseline="30000" dirty="0">
                <a:latin typeface="Helvetica LT Std" pitchFamily="34" charset="0"/>
              </a:rPr>
              <a:t>–</a:t>
            </a:r>
            <a:r>
              <a:rPr lang="en-GB" sz="1600" b="1" dirty="0">
                <a:latin typeface="Helvetica LT Std" pitchFamily="34" charset="0"/>
              </a:rPr>
              <a:t>]/[HA]).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HCO</a:t>
            </a:r>
            <a:r>
              <a:rPr lang="en-GB" sz="1600" b="1" baseline="-25000" dirty="0">
                <a:latin typeface="Helvetica LT Std" pitchFamily="34" charset="0"/>
              </a:rPr>
              <a:t>3</a:t>
            </a:r>
            <a:r>
              <a:rPr lang="en-GB" sz="1600" b="1" baseline="30000" dirty="0">
                <a:latin typeface="Helvetica LT Std" pitchFamily="34" charset="0"/>
              </a:rPr>
              <a:t>–</a:t>
            </a:r>
            <a:r>
              <a:rPr lang="en-GB" sz="1600" b="1" dirty="0">
                <a:latin typeface="Helvetica LT Std" pitchFamily="34" charset="0"/>
              </a:rPr>
              <a:t> and H</a:t>
            </a:r>
            <a:r>
              <a:rPr lang="en-GB" sz="1600" b="1" baseline="-25000" dirty="0">
                <a:latin typeface="Helvetica LT Std" pitchFamily="34" charset="0"/>
              </a:rPr>
              <a:t>2</a:t>
            </a:r>
            <a:r>
              <a:rPr lang="en-GB" sz="1600" b="1" dirty="0">
                <a:latin typeface="Helvetica LT Std" pitchFamily="34" charset="0"/>
              </a:rPr>
              <a:t>CO</a:t>
            </a:r>
            <a:r>
              <a:rPr lang="en-GB" sz="1600" b="1" baseline="-25000" dirty="0">
                <a:latin typeface="Helvetica LT Std" pitchFamily="34" charset="0"/>
              </a:rPr>
              <a:t>3 </a:t>
            </a:r>
            <a:r>
              <a:rPr lang="en-GB" sz="1600" b="1" dirty="0">
                <a:latin typeface="Helvetica LT Std" pitchFamily="34" charset="0"/>
              </a:rPr>
              <a:t>(carbonic acid) is the most important physiological buffer pair; haemoglobin provides ~20% of buffering in blood; phosphate and ammonium allow excretion of large quantities of H</a:t>
            </a:r>
            <a:r>
              <a:rPr lang="en-GB" sz="1600" b="1" baseline="30000" dirty="0">
                <a:latin typeface="Helvetica LT Std" pitchFamily="34" charset="0"/>
              </a:rPr>
              <a:t>+</a:t>
            </a:r>
            <a:r>
              <a:rPr lang="en-GB" sz="1600" b="1" dirty="0">
                <a:latin typeface="Helvetica LT Std" pitchFamily="34" charset="0"/>
              </a:rPr>
              <a:t> in urine.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80% of filtered HCO</a:t>
            </a:r>
            <a:r>
              <a:rPr lang="en-GB" sz="1600" b="1" baseline="-25000" dirty="0">
                <a:latin typeface="Helvetica LT Std" pitchFamily="34" charset="0"/>
              </a:rPr>
              <a:t>3</a:t>
            </a:r>
            <a:r>
              <a:rPr lang="en-GB" sz="1600" b="1" baseline="30000" dirty="0">
                <a:latin typeface="Helvetica LT Std" pitchFamily="34" charset="0"/>
              </a:rPr>
              <a:t>–</a:t>
            </a:r>
            <a:r>
              <a:rPr lang="en-GB" sz="1600" b="1" dirty="0">
                <a:latin typeface="Helvetica LT Std" pitchFamily="34" charset="0"/>
              </a:rPr>
              <a:t> is reabsorbed in the proximal tubule. Luminal HCO</a:t>
            </a:r>
            <a:r>
              <a:rPr lang="en-GB" sz="1600" b="1" baseline="-25000" dirty="0">
                <a:latin typeface="Helvetica LT Std" pitchFamily="34" charset="0"/>
              </a:rPr>
              <a:t>3</a:t>
            </a:r>
            <a:r>
              <a:rPr lang="en-GB" sz="1600" b="1" baseline="30000" dirty="0">
                <a:latin typeface="Helvetica LT Std" pitchFamily="34" charset="0"/>
              </a:rPr>
              <a:t>–</a:t>
            </a:r>
            <a:r>
              <a:rPr lang="en-GB" sz="1600" b="1" dirty="0">
                <a:latin typeface="Helvetica LT Std" pitchFamily="34" charset="0"/>
              </a:rPr>
              <a:t> combines with H</a:t>
            </a:r>
            <a:r>
              <a:rPr lang="en-GB" sz="1600" b="1" baseline="30000" dirty="0">
                <a:latin typeface="Helvetica LT Std" pitchFamily="34" charset="0"/>
              </a:rPr>
              <a:t>+</a:t>
            </a:r>
            <a:r>
              <a:rPr lang="en-GB" sz="1600" b="1" dirty="0">
                <a:latin typeface="Helvetica LT Std" pitchFamily="34" charset="0"/>
              </a:rPr>
              <a:t> secreted by Na</a:t>
            </a:r>
            <a:r>
              <a:rPr lang="en-GB" sz="1600" b="1" baseline="30000" dirty="0">
                <a:latin typeface="Helvetica LT Std" pitchFamily="34" charset="0"/>
              </a:rPr>
              <a:t>+</a:t>
            </a:r>
            <a:r>
              <a:rPr lang="en-GB" sz="1600" b="1" dirty="0">
                <a:latin typeface="Helvetica LT Std" pitchFamily="34" charset="0"/>
              </a:rPr>
              <a:t>–H</a:t>
            </a:r>
            <a:r>
              <a:rPr lang="en-GB" sz="1600" b="1" baseline="30000" dirty="0">
                <a:latin typeface="Helvetica LT Std" pitchFamily="34" charset="0"/>
              </a:rPr>
              <a:t>+</a:t>
            </a:r>
            <a:r>
              <a:rPr lang="en-GB" sz="1600" b="1" dirty="0">
                <a:latin typeface="Helvetica LT Std" pitchFamily="34" charset="0"/>
              </a:rPr>
              <a:t> </a:t>
            </a:r>
            <a:r>
              <a:rPr lang="en-GB" sz="1600" b="1" dirty="0" err="1">
                <a:latin typeface="Helvetica LT Std" pitchFamily="34" charset="0"/>
              </a:rPr>
              <a:t>antiporters</a:t>
            </a:r>
            <a:r>
              <a:rPr lang="en-GB" sz="1600" b="1" dirty="0">
                <a:latin typeface="Helvetica LT Std" pitchFamily="34" charset="0"/>
              </a:rPr>
              <a:t> to form H</a:t>
            </a:r>
            <a:r>
              <a:rPr lang="en-GB" sz="1600" b="1" baseline="-25000" dirty="0">
                <a:latin typeface="Helvetica LT Std" pitchFamily="34" charset="0"/>
              </a:rPr>
              <a:t>2</a:t>
            </a:r>
            <a:r>
              <a:rPr lang="en-GB" sz="1600" b="1" dirty="0">
                <a:latin typeface="Helvetica LT Std" pitchFamily="34" charset="0"/>
              </a:rPr>
              <a:t>CO</a:t>
            </a:r>
            <a:r>
              <a:rPr lang="en-GB" sz="1600" b="1" baseline="-25000" dirty="0">
                <a:latin typeface="Helvetica LT Std" pitchFamily="34" charset="0"/>
              </a:rPr>
              <a:t>3</a:t>
            </a:r>
            <a:r>
              <a:rPr lang="en-GB" sz="1600" b="1" dirty="0">
                <a:latin typeface="Helvetica LT Std" pitchFamily="34" charset="0"/>
              </a:rPr>
              <a:t>, which in the presence of carbonic anhydrase rapidly dissociates to CO</a:t>
            </a:r>
            <a:r>
              <a:rPr lang="en-GB" sz="1600" b="1" baseline="-25000" dirty="0">
                <a:latin typeface="Helvetica LT Std" pitchFamily="34" charset="0"/>
              </a:rPr>
              <a:t>2</a:t>
            </a:r>
            <a:r>
              <a:rPr lang="en-GB" sz="1600" b="1" dirty="0">
                <a:latin typeface="Helvetica LT Std" pitchFamily="34" charset="0"/>
              </a:rPr>
              <a:t> and H</a:t>
            </a:r>
            <a:r>
              <a:rPr lang="en-GB" sz="1600" b="1" baseline="-25000" dirty="0">
                <a:latin typeface="Helvetica LT Std" pitchFamily="34" charset="0"/>
              </a:rPr>
              <a:t>2</a:t>
            </a:r>
            <a:r>
              <a:rPr lang="en-GB" sz="1600" b="1" dirty="0">
                <a:latin typeface="Helvetica LT Std" pitchFamily="34" charset="0"/>
              </a:rPr>
              <a:t>O. CO</a:t>
            </a:r>
            <a:r>
              <a:rPr lang="en-GB" sz="1600" b="1" baseline="-25000" dirty="0">
                <a:latin typeface="Helvetica LT Std" pitchFamily="34" charset="0"/>
              </a:rPr>
              <a:t>2</a:t>
            </a:r>
            <a:r>
              <a:rPr lang="en-GB" sz="1600" b="1" dirty="0">
                <a:latin typeface="Helvetica LT Std" pitchFamily="34" charset="0"/>
              </a:rPr>
              <a:t> diffuses into tubular cells, where it recombines to form H</a:t>
            </a:r>
            <a:r>
              <a:rPr lang="en-GB" sz="1600" b="1" baseline="-25000" dirty="0">
                <a:latin typeface="Helvetica LT Std" pitchFamily="34" charset="0"/>
              </a:rPr>
              <a:t>2</a:t>
            </a:r>
            <a:r>
              <a:rPr lang="en-GB" sz="1600" b="1" dirty="0">
                <a:latin typeface="Helvetica LT Std" pitchFamily="34" charset="0"/>
              </a:rPr>
              <a:t>CO</a:t>
            </a:r>
            <a:r>
              <a:rPr lang="en-GB" sz="1600" b="1" baseline="-25000" dirty="0">
                <a:latin typeface="Helvetica LT Std" pitchFamily="34" charset="0"/>
              </a:rPr>
              <a:t>3</a:t>
            </a:r>
            <a:r>
              <a:rPr lang="en-GB" sz="1600" b="1" dirty="0">
                <a:latin typeface="Helvetica LT Std" pitchFamily="34" charset="0"/>
              </a:rPr>
              <a:t>, which dissociates back to H</a:t>
            </a:r>
            <a:r>
              <a:rPr lang="en-GB" sz="1600" b="1" baseline="30000" dirty="0">
                <a:latin typeface="Helvetica LT Std" pitchFamily="34" charset="0"/>
              </a:rPr>
              <a:t>+</a:t>
            </a:r>
            <a:r>
              <a:rPr lang="en-GB" sz="1600" b="1" dirty="0">
                <a:latin typeface="Helvetica LT Std" pitchFamily="34" charset="0"/>
              </a:rPr>
              <a:t> and HCO</a:t>
            </a:r>
            <a:r>
              <a:rPr lang="en-GB" sz="1600" b="1" baseline="-25000" dirty="0">
                <a:latin typeface="Helvetica LT Std" pitchFamily="34" charset="0"/>
              </a:rPr>
              <a:t>3</a:t>
            </a:r>
            <a:r>
              <a:rPr lang="en-GB" sz="1600" b="1" baseline="30000" dirty="0">
                <a:latin typeface="Helvetica LT Std" pitchFamily="34" charset="0"/>
              </a:rPr>
              <a:t>–</a:t>
            </a:r>
            <a:r>
              <a:rPr lang="en-GB" sz="1600" b="1" dirty="0">
                <a:latin typeface="Helvetica LT Std" pitchFamily="34" charset="0"/>
              </a:rPr>
              <a:t>; HCO</a:t>
            </a:r>
            <a:r>
              <a:rPr lang="en-GB" sz="1600" b="1" baseline="-25000" dirty="0">
                <a:latin typeface="Helvetica LT Std" pitchFamily="34" charset="0"/>
              </a:rPr>
              <a:t>3</a:t>
            </a:r>
            <a:r>
              <a:rPr lang="en-GB" sz="1600" b="1" baseline="30000" dirty="0">
                <a:latin typeface="Helvetica LT Std" pitchFamily="34" charset="0"/>
              </a:rPr>
              <a:t>–</a:t>
            </a:r>
            <a:r>
              <a:rPr lang="en-GB" sz="1600" b="1" dirty="0">
                <a:latin typeface="Helvetica LT Std" pitchFamily="34" charset="0"/>
              </a:rPr>
              <a:t> is transported into the </a:t>
            </a:r>
            <a:r>
              <a:rPr lang="en-GB" sz="1600" b="1" dirty="0" err="1">
                <a:latin typeface="Helvetica LT Std" pitchFamily="34" charset="0"/>
              </a:rPr>
              <a:t>interstitium</a:t>
            </a:r>
            <a:r>
              <a:rPr lang="en-GB" sz="1600" b="1" dirty="0">
                <a:latin typeface="Helvetica LT Std" pitchFamily="34" charset="0"/>
              </a:rPr>
              <a:t> by Na</a:t>
            </a:r>
            <a:r>
              <a:rPr lang="en-GB" sz="1600" b="1" baseline="30000" dirty="0">
                <a:latin typeface="Helvetica LT Std" pitchFamily="34" charset="0"/>
              </a:rPr>
              <a:t>+</a:t>
            </a:r>
            <a:r>
              <a:rPr lang="en-GB" sz="1600" b="1" dirty="0">
                <a:latin typeface="Helvetica LT Std" pitchFamily="34" charset="0"/>
              </a:rPr>
              <a:t>–HCO</a:t>
            </a:r>
            <a:r>
              <a:rPr lang="en-GB" sz="1600" b="1" baseline="-25000" dirty="0">
                <a:latin typeface="Helvetica LT Std" pitchFamily="34" charset="0"/>
              </a:rPr>
              <a:t>3</a:t>
            </a:r>
            <a:r>
              <a:rPr lang="en-GB" sz="1600" b="1" baseline="30000" dirty="0">
                <a:latin typeface="Helvetica LT Std" pitchFamily="34" charset="0"/>
              </a:rPr>
              <a:t>–</a:t>
            </a:r>
            <a:r>
              <a:rPr lang="en-GB" sz="1600" b="1" dirty="0">
                <a:latin typeface="Helvetica LT Std" pitchFamily="34" charset="0"/>
              </a:rPr>
              <a:t> </a:t>
            </a:r>
            <a:r>
              <a:rPr lang="en-GB" sz="1600" b="1" dirty="0" err="1">
                <a:latin typeface="Helvetica LT Std" pitchFamily="34" charset="0"/>
              </a:rPr>
              <a:t>symporters</a:t>
            </a:r>
            <a:r>
              <a:rPr lang="en-GB" sz="1600" b="1" dirty="0">
                <a:latin typeface="Helvetica LT Std" pitchFamily="34" charset="0"/>
              </a:rPr>
              <a:t>. H</a:t>
            </a:r>
            <a:r>
              <a:rPr lang="en-GB" sz="1600" b="1" baseline="30000" dirty="0">
                <a:latin typeface="Helvetica LT Std" pitchFamily="34" charset="0"/>
              </a:rPr>
              <a:t>+</a:t>
            </a:r>
            <a:r>
              <a:rPr lang="en-GB" sz="1600" b="1" dirty="0">
                <a:latin typeface="Helvetica LT Std" pitchFamily="34" charset="0"/>
              </a:rPr>
              <a:t> is effectively recycled.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Proximal tubular cells metabolize glutamine to form NH</a:t>
            </a:r>
            <a:r>
              <a:rPr lang="en-GB" sz="1600" b="1" baseline="-25000" dirty="0">
                <a:latin typeface="Helvetica LT Std" pitchFamily="34" charset="0"/>
              </a:rPr>
              <a:t>3</a:t>
            </a:r>
            <a:r>
              <a:rPr lang="en-GB" sz="1600" b="1" dirty="0">
                <a:latin typeface="Helvetica LT Std" pitchFamily="34" charset="0"/>
              </a:rPr>
              <a:t>, which is membrane permeable and enters the lumen. In acid conditions, NH</a:t>
            </a:r>
            <a:r>
              <a:rPr lang="en-GB" sz="1600" b="1" baseline="-25000" dirty="0">
                <a:latin typeface="Helvetica LT Std" pitchFamily="34" charset="0"/>
              </a:rPr>
              <a:t>3</a:t>
            </a:r>
            <a:r>
              <a:rPr lang="en-GB" sz="1600" b="1" dirty="0">
                <a:latin typeface="Helvetica LT Std" pitchFamily="34" charset="0"/>
              </a:rPr>
              <a:t> forms NH</a:t>
            </a:r>
            <a:r>
              <a:rPr lang="en-GB" sz="1600" b="1" baseline="-25000" dirty="0">
                <a:latin typeface="Helvetica LT Std" pitchFamily="34" charset="0"/>
              </a:rPr>
              <a:t>4</a:t>
            </a:r>
            <a:r>
              <a:rPr lang="en-GB" sz="1600" b="1" baseline="30000" dirty="0">
                <a:latin typeface="Helvetica LT Std" pitchFamily="34" charset="0"/>
              </a:rPr>
              <a:t>+</a:t>
            </a:r>
            <a:r>
              <a:rPr lang="en-GB" sz="1600" b="1" dirty="0">
                <a:latin typeface="Helvetica LT Std" pitchFamily="34" charset="0"/>
              </a:rPr>
              <a:t>, which cannot cross membranes. In the collecting duct secreted H</a:t>
            </a:r>
            <a:r>
              <a:rPr lang="en-GB" sz="1600" b="1" baseline="30000" dirty="0">
                <a:latin typeface="Helvetica LT Std" pitchFamily="34" charset="0"/>
              </a:rPr>
              <a:t>+</a:t>
            </a:r>
            <a:r>
              <a:rPr lang="en-GB" sz="1600" b="1" dirty="0">
                <a:latin typeface="Helvetica LT Std" pitchFamily="34" charset="0"/>
              </a:rPr>
              <a:t> combines with NH</a:t>
            </a:r>
            <a:r>
              <a:rPr lang="en-GB" sz="1600" b="1" baseline="-25000" dirty="0">
                <a:latin typeface="Helvetica LT Std" pitchFamily="34" charset="0"/>
              </a:rPr>
              <a:t>3</a:t>
            </a:r>
            <a:r>
              <a:rPr lang="en-GB" sz="1600" b="1" dirty="0">
                <a:latin typeface="Helvetica LT Std" pitchFamily="34" charset="0"/>
              </a:rPr>
              <a:t> to form NH</a:t>
            </a:r>
            <a:r>
              <a:rPr lang="en-GB" sz="1600" b="1" baseline="-25000" dirty="0">
                <a:latin typeface="Helvetica LT Std" pitchFamily="34" charset="0"/>
              </a:rPr>
              <a:t>4</a:t>
            </a:r>
            <a:r>
              <a:rPr lang="en-GB" sz="1600" b="1" baseline="30000" dirty="0">
                <a:latin typeface="Helvetica LT Std" pitchFamily="34" charset="0"/>
              </a:rPr>
              <a:t>+</a:t>
            </a:r>
            <a:r>
              <a:rPr lang="en-GB" sz="1600" b="1" dirty="0">
                <a:latin typeface="Helvetica LT Std" pitchFamily="34" charset="0"/>
              </a:rPr>
              <a:t>, or with phosphate, effectively trapping acid for excretion in the urine.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2827386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75</a:t>
            </a:r>
          </a:p>
        </p:txBody>
      </p:sp>
      <p:sp>
        <p:nvSpPr>
          <p:cNvPr id="7" name="Rectangle 6"/>
          <p:cNvSpPr/>
          <p:nvPr/>
        </p:nvSpPr>
        <p:spPr>
          <a:xfrm>
            <a:off x="463352" y="533400"/>
            <a:ext cx="8299648" cy="287771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Secretion of H</a:t>
            </a:r>
            <a:r>
              <a:rPr lang="en-GB" sz="1600" b="1" baseline="30000" dirty="0">
                <a:latin typeface="Helvetica LT Std" pitchFamily="34" charset="0"/>
              </a:rPr>
              <a:t>+</a:t>
            </a:r>
            <a:r>
              <a:rPr lang="en-GB" sz="1600" b="1" dirty="0">
                <a:latin typeface="Helvetica LT Std" pitchFamily="34" charset="0"/>
              </a:rPr>
              <a:t> in the distal tubule promotes reabsorption of remaining HCO</a:t>
            </a:r>
            <a:r>
              <a:rPr lang="en-GB" sz="1600" b="1" baseline="-25000" dirty="0">
                <a:latin typeface="Helvetica LT Std" pitchFamily="34" charset="0"/>
              </a:rPr>
              <a:t>3</a:t>
            </a:r>
            <a:r>
              <a:rPr lang="en-GB" sz="1600" b="1" baseline="30000" dirty="0">
                <a:latin typeface="Helvetica LT Std" pitchFamily="34" charset="0"/>
              </a:rPr>
              <a:t>–</a:t>
            </a:r>
            <a:r>
              <a:rPr lang="en-GB" sz="1600" b="1" dirty="0">
                <a:latin typeface="Helvetica LT Std" pitchFamily="34" charset="0"/>
              </a:rPr>
              <a:t>. H</a:t>
            </a:r>
            <a:r>
              <a:rPr lang="en-GB" sz="1600" b="1" baseline="30000" dirty="0">
                <a:latin typeface="Helvetica LT Std" pitchFamily="34" charset="0"/>
              </a:rPr>
              <a:t>+</a:t>
            </a:r>
            <a:r>
              <a:rPr lang="en-GB" sz="1600" b="1" dirty="0">
                <a:latin typeface="Helvetica LT Std" pitchFamily="34" charset="0"/>
              </a:rPr>
              <a:t> secretion is at first largely by Na</a:t>
            </a:r>
            <a:r>
              <a:rPr lang="en-GB" sz="1600" b="1" baseline="30000" dirty="0">
                <a:latin typeface="Helvetica LT Std" pitchFamily="34" charset="0"/>
              </a:rPr>
              <a:t>+</a:t>
            </a:r>
            <a:r>
              <a:rPr lang="en-GB" sz="1600" b="1" dirty="0">
                <a:latin typeface="Helvetica LT Std" pitchFamily="34" charset="0"/>
              </a:rPr>
              <a:t>–H</a:t>
            </a:r>
            <a:r>
              <a:rPr lang="en-GB" sz="1600" b="1" baseline="30000" dirty="0">
                <a:latin typeface="Helvetica LT Std" pitchFamily="34" charset="0"/>
              </a:rPr>
              <a:t>+</a:t>
            </a:r>
            <a:r>
              <a:rPr lang="en-GB" sz="1600" b="1" dirty="0">
                <a:latin typeface="Helvetica LT Std" pitchFamily="34" charset="0"/>
              </a:rPr>
              <a:t> exchange, but more distally by H</a:t>
            </a:r>
            <a:r>
              <a:rPr lang="en-GB" sz="1600" b="1" baseline="30000" dirty="0">
                <a:latin typeface="Helvetica LT Std" pitchFamily="34" charset="0"/>
              </a:rPr>
              <a:t>+</a:t>
            </a:r>
            <a:r>
              <a:rPr lang="en-GB" sz="1600" b="1" dirty="0">
                <a:latin typeface="Helvetica LT Std" pitchFamily="34" charset="0"/>
              </a:rPr>
              <a:t> ATPase and H</a:t>
            </a:r>
            <a:r>
              <a:rPr lang="en-GB" sz="1600" b="1" baseline="30000" dirty="0">
                <a:latin typeface="Helvetica LT Std" pitchFamily="34" charset="0"/>
              </a:rPr>
              <a:t>+</a:t>
            </a:r>
            <a:r>
              <a:rPr lang="en-GB" sz="1600" b="1" dirty="0">
                <a:latin typeface="Helvetica LT Std" pitchFamily="34" charset="0"/>
              </a:rPr>
              <a:t>–K</a:t>
            </a:r>
            <a:r>
              <a:rPr lang="en-GB" sz="1600" b="1" baseline="30000" dirty="0">
                <a:latin typeface="Helvetica LT Std" pitchFamily="34" charset="0"/>
              </a:rPr>
              <a:t>+</a:t>
            </a:r>
            <a:r>
              <a:rPr lang="en-GB" sz="1600" b="1" dirty="0">
                <a:latin typeface="Helvetica LT Std" pitchFamily="34" charset="0"/>
              </a:rPr>
              <a:t> ATPase in intercalated cells. These cells contain carbonic anhydrase, which promotes formation of H</a:t>
            </a:r>
            <a:r>
              <a:rPr lang="en-GB" sz="1600" b="1" baseline="30000" dirty="0">
                <a:latin typeface="Helvetica LT Std" pitchFamily="34" charset="0"/>
              </a:rPr>
              <a:t>+</a:t>
            </a:r>
            <a:r>
              <a:rPr lang="en-GB" sz="1600" b="1" dirty="0">
                <a:latin typeface="Helvetica LT Std" pitchFamily="34" charset="0"/>
              </a:rPr>
              <a:t> and HCO</a:t>
            </a:r>
            <a:r>
              <a:rPr lang="en-GB" sz="1600" b="1" baseline="-25000" dirty="0">
                <a:latin typeface="Helvetica LT Std" pitchFamily="34" charset="0"/>
              </a:rPr>
              <a:t>3</a:t>
            </a:r>
            <a:r>
              <a:rPr lang="en-GB" sz="1600" b="1" baseline="30000" dirty="0">
                <a:latin typeface="Helvetica LT Std" pitchFamily="34" charset="0"/>
              </a:rPr>
              <a:t>–</a:t>
            </a:r>
            <a:r>
              <a:rPr lang="en-GB" sz="1600" b="1" dirty="0">
                <a:latin typeface="Helvetica LT Std" pitchFamily="34" charset="0"/>
              </a:rPr>
              <a:t> from CO</a:t>
            </a:r>
            <a:r>
              <a:rPr lang="en-GB" sz="1600" b="1" baseline="-25000" dirty="0">
                <a:latin typeface="Helvetica LT Std" pitchFamily="34" charset="0"/>
              </a:rPr>
              <a:t>2</a:t>
            </a:r>
            <a:r>
              <a:rPr lang="en-GB" sz="1600" b="1" dirty="0">
                <a:latin typeface="Helvetica LT Std" pitchFamily="34" charset="0"/>
              </a:rPr>
              <a:t>. The H</a:t>
            </a:r>
            <a:r>
              <a:rPr lang="en-GB" sz="1600" b="1" baseline="30000" dirty="0">
                <a:latin typeface="Helvetica LT Std" pitchFamily="34" charset="0"/>
              </a:rPr>
              <a:t>+</a:t>
            </a:r>
            <a:r>
              <a:rPr lang="en-GB" sz="1600" b="1" dirty="0">
                <a:latin typeface="Helvetica LT Std" pitchFamily="34" charset="0"/>
              </a:rPr>
              <a:t> is secreted into the tubule, whereas HCO</a:t>
            </a:r>
            <a:r>
              <a:rPr lang="en-GB" sz="1600" b="1" baseline="-25000" dirty="0">
                <a:latin typeface="Helvetica LT Std" pitchFamily="34" charset="0"/>
              </a:rPr>
              <a:t>3</a:t>
            </a:r>
            <a:r>
              <a:rPr lang="en-GB" sz="1600" b="1" baseline="30000" dirty="0">
                <a:latin typeface="Helvetica LT Std" pitchFamily="34" charset="0"/>
              </a:rPr>
              <a:t>–</a:t>
            </a:r>
            <a:r>
              <a:rPr lang="en-GB" sz="1600" b="1" dirty="0">
                <a:latin typeface="Helvetica LT Std" pitchFamily="34" charset="0"/>
              </a:rPr>
              <a:t> is returned to the blood.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Respiratory acidosis and alkalosis refer to alterations in pH caused by changes in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metabolic acidosis and alkalosis refer to changes unrelated to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Respiratory acidosis can be compensated by increased renal excretion of H</a:t>
            </a:r>
            <a:r>
              <a:rPr lang="en-GB" sz="1600" b="1" baseline="30000" dirty="0">
                <a:latin typeface="Helvetica LT Std" pitchFamily="34" charset="0"/>
              </a:rPr>
              <a:t>+</a:t>
            </a:r>
            <a:r>
              <a:rPr lang="en-GB" sz="1600" b="1" dirty="0">
                <a:latin typeface="Helvetica LT Std" pitchFamily="34" charset="0"/>
              </a:rPr>
              <a:t> and production of HCO</a:t>
            </a:r>
            <a:r>
              <a:rPr lang="en-GB" sz="1600" b="1" baseline="-25000" dirty="0">
                <a:latin typeface="Helvetica LT Std" pitchFamily="34" charset="0"/>
              </a:rPr>
              <a:t>3</a:t>
            </a:r>
            <a:r>
              <a:rPr lang="en-GB" sz="1600" b="1" baseline="30000" dirty="0">
                <a:latin typeface="Helvetica LT Std" pitchFamily="34" charset="0"/>
              </a:rPr>
              <a:t>–</a:t>
            </a:r>
            <a:r>
              <a:rPr lang="en-GB" sz="1600" b="1" dirty="0">
                <a:latin typeface="Helvetica LT Std" pitchFamily="34" charset="0"/>
              </a:rPr>
              <a:t>, so pH returns to normal (renal compensation). Metabolic acidosis can be compensated by increased ventilation and reduced </a:t>
            </a:r>
            <a:r>
              <a:rPr lang="en-GB" sz="1600" b="1" i="1" dirty="0">
                <a:latin typeface="Helvetica LT Std" pitchFamily="34" charset="0"/>
              </a:rPr>
              <a:t>P</a:t>
            </a:r>
            <a:r>
              <a:rPr lang="en-GB" sz="1600" b="1" dirty="0">
                <a:latin typeface="Helvetica LT Std" pitchFamily="34" charset="0"/>
              </a:rPr>
              <a:t>CO</a:t>
            </a:r>
            <a:r>
              <a:rPr lang="en-GB" sz="1600" b="1" baseline="-25000" dirty="0">
                <a:latin typeface="Helvetica LT Std" pitchFamily="34" charset="0"/>
              </a:rPr>
              <a:t>2</a:t>
            </a:r>
            <a:r>
              <a:rPr lang="en-GB" sz="1600" b="1" dirty="0">
                <a:latin typeface="Helvetica LT Std" pitchFamily="34" charset="0"/>
              </a:rPr>
              <a:t> (respiratory compensation).</a:t>
            </a:r>
            <a:endParaRPr lang="en-IN" sz="1600" dirty="0">
              <a:latin typeface="Helvetica LT Std" pitchFamily="34" charset="0"/>
            </a:endParaRPr>
          </a:p>
        </p:txBody>
      </p:sp>
    </p:spTree>
    <p:extLst>
      <p:ext uri="{BB962C8B-B14F-4D97-AF65-F5344CB8AC3E}">
        <p14:creationId xmlns:p14="http://schemas.microsoft.com/office/powerpoint/2010/main" val="22905454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76</a:t>
            </a:r>
          </a:p>
        </p:txBody>
      </p:sp>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40 Gastrointestinal tract: overview and the mouth </a:t>
            </a:r>
            <a:endParaRPr lang="en-US" sz="2500" b="1" i="1" dirty="0">
              <a:solidFill>
                <a:srgbClr val="C00000"/>
              </a:solidFill>
            </a:endParaRPr>
          </a:p>
        </p:txBody>
      </p:sp>
      <p:sp>
        <p:nvSpPr>
          <p:cNvPr id="5" name="Rectangle 4"/>
          <p:cNvSpPr/>
          <p:nvPr/>
        </p:nvSpPr>
        <p:spPr>
          <a:xfrm>
            <a:off x="463352" y="1036320"/>
            <a:ext cx="8299648" cy="458587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gastrointestinal tract is responsible for the breakdown of food into its component parts so that they can be absorbed into the body.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Different regions of the tract are involved in motility (transport), storage, digestion, absorption and elimination of waste. These functions are controlled by neuronal, hormonal and local regulatory mechanisms.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Mastication involves the coordinated activity of the teeth, jaw muscles, temporomandibular joint, tongue and other structures such as the lips, palate and salivary glands.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Saliva, produced by the parotid, submandibular, sublingual and minor salivary glands, moistens and lubricates the mouth both at rest and during eating and speech. It also dissolves food molecules, so that they can react with taste buds, eases swallowing, initiates the early part of digestion of complex sugars and protects the teeth with a biofilm. Saliva also contains immunoglobulins which have a protective role against bacterial infections.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control of salivary secretion depends on reflex responses, which involve gustatory (taste) receptors, mechanoreceptors in the periodontal ligament and mucosa. Olfaction (smell) plays only a minor role in salivary flow when eating. </a:t>
            </a:r>
            <a:endParaRPr lang="en-IN" sz="1600" dirty="0">
              <a:latin typeface="Helvetica LT Std" pitchFamily="34" charset="0"/>
            </a:endParaRPr>
          </a:p>
        </p:txBody>
      </p:sp>
    </p:spTree>
    <p:extLst>
      <p:ext uri="{BB962C8B-B14F-4D97-AF65-F5344CB8AC3E}">
        <p14:creationId xmlns:p14="http://schemas.microsoft.com/office/powerpoint/2010/main" val="11255682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77</a:t>
            </a:r>
          </a:p>
        </p:txBody>
      </p:sp>
      <p:sp>
        <p:nvSpPr>
          <p:cNvPr id="7" name="Rectangle 6"/>
          <p:cNvSpPr/>
          <p:nvPr/>
        </p:nvSpPr>
        <p:spPr>
          <a:xfrm>
            <a:off x="463352" y="533400"/>
            <a:ext cx="8299648" cy="107721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6"/>
            </a:pPr>
            <a:r>
              <a:rPr lang="en-GB" sz="1600" b="1" dirty="0">
                <a:latin typeface="Helvetica LT Std" pitchFamily="34" charset="0"/>
              </a:rPr>
              <a:t>Swallowing occurs in a number of phases. Only the first phase is voluntary, involving the formation of the bolus of food. The remaining phases are reflex responses initiated by the stimulation of mechanoreceptors with afferent nerves in the </a:t>
            </a:r>
            <a:r>
              <a:rPr lang="en-GB" sz="1600" b="1" dirty="0" err="1">
                <a:latin typeface="Helvetica LT Std" pitchFamily="34" charset="0"/>
              </a:rPr>
              <a:t>IXth</a:t>
            </a:r>
            <a:r>
              <a:rPr lang="en-GB" sz="1600" b="1" dirty="0">
                <a:latin typeface="Helvetica LT Std" pitchFamily="34" charset="0"/>
              </a:rPr>
              <a:t> and </a:t>
            </a:r>
            <a:r>
              <a:rPr lang="en-GB" sz="1600" b="1" dirty="0" err="1">
                <a:latin typeface="Helvetica LT Std" pitchFamily="34" charset="0"/>
              </a:rPr>
              <a:t>Xth</a:t>
            </a:r>
            <a:r>
              <a:rPr lang="en-GB" sz="1600" b="1" dirty="0">
                <a:latin typeface="Helvetica LT Std" pitchFamily="34" charset="0"/>
              </a:rPr>
              <a:t> cranial nerves. </a:t>
            </a:r>
            <a:endParaRPr lang="en-IN" sz="1600" dirty="0">
              <a:latin typeface="Helvetica LT Std" pitchFamily="34" charset="0"/>
            </a:endParaRPr>
          </a:p>
        </p:txBody>
      </p:sp>
    </p:spTree>
    <p:extLst>
      <p:ext uri="{BB962C8B-B14F-4D97-AF65-F5344CB8AC3E}">
        <p14:creationId xmlns:p14="http://schemas.microsoft.com/office/powerpoint/2010/main" val="15914345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78</a:t>
            </a:r>
          </a:p>
        </p:txBody>
      </p:sp>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41 Oesophagus and stomach </a:t>
            </a:r>
            <a:endParaRPr lang="en-US" sz="2500" b="1" i="1" dirty="0">
              <a:solidFill>
                <a:srgbClr val="C00000"/>
              </a:solidFill>
            </a:endParaRPr>
          </a:p>
        </p:txBody>
      </p:sp>
      <p:sp>
        <p:nvSpPr>
          <p:cNvPr id="5" name="Rectangle 4"/>
          <p:cNvSpPr/>
          <p:nvPr/>
        </p:nvSpPr>
        <p:spPr>
          <a:xfrm>
            <a:off x="463352" y="1036320"/>
            <a:ext cx="8299648" cy="4662815"/>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During the oesophageal phase of swallowing, the upper oesophageal sphincter relaxes, allowing the bolus to pass through it. It immediately closes and the food is propelled to the stomach by a process called peristalsis.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swallowing centres in the medulla produce a sequence of events that lead to both efferent activity to somatic nerves (innervating skeletal muscles) and autonomic nerves (innervating smooth muscles).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Once the food passes through the lower oesophageal sphincter, it enters the stomach where the food is stored temporarily. Digestion begins by both mechanical and chemical processes using movement, acids and enzymes. There is a regulated release of </a:t>
            </a:r>
            <a:r>
              <a:rPr lang="en-GB" sz="1600" b="1" dirty="0" err="1">
                <a:latin typeface="Helvetica LT Std" pitchFamily="34" charset="0"/>
              </a:rPr>
              <a:t>chyme</a:t>
            </a:r>
            <a:r>
              <a:rPr lang="en-GB" sz="1600" b="1" dirty="0">
                <a:latin typeface="Helvetica LT Std" pitchFamily="34" charset="0"/>
              </a:rPr>
              <a:t> (semi-digested food) into the small intestine.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Gastric secretion occurs in three phases: cephalic, gastric and intestinal. The cephalic phase is brought about by the sight, smell, taste and mastication of food.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When food arrives in the stomach it stimulates the gastric phase of secretion of acid, pepsinogen and mucus. The main stimuli for this phase are the distension of the stomach and the chemical composition of the food.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28226464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79</a:t>
            </a:r>
          </a:p>
        </p:txBody>
      </p:sp>
      <p:sp>
        <p:nvSpPr>
          <p:cNvPr id="7" name="Rectangle 6"/>
          <p:cNvSpPr/>
          <p:nvPr/>
        </p:nvSpPr>
        <p:spPr>
          <a:xfrm>
            <a:off x="463352" y="533400"/>
            <a:ext cx="8299648" cy="107721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6"/>
            </a:pPr>
            <a:r>
              <a:rPr lang="en-GB" sz="1600" b="1" dirty="0">
                <a:latin typeface="Helvetica LT Std" pitchFamily="34" charset="0"/>
              </a:rPr>
              <a:t>The gastric phase normally lasts for about 3 h and the food is converted into </a:t>
            </a:r>
            <a:r>
              <a:rPr lang="en-GB" sz="1600" b="1" dirty="0" err="1">
                <a:latin typeface="Helvetica LT Std" pitchFamily="34" charset="0"/>
              </a:rPr>
              <a:t>chyme</a:t>
            </a:r>
            <a:r>
              <a:rPr lang="en-GB" sz="1600" b="1" dirty="0">
                <a:latin typeface="Helvetica LT Std" pitchFamily="34" charset="0"/>
              </a:rPr>
              <a:t>, which enters the first part of the small intestine, the duodenum, through the opened pyloric sphincter, stimulated by the stretching followed by the contraction of the pyloric antrum by the </a:t>
            </a:r>
            <a:r>
              <a:rPr lang="en-GB" sz="1600" b="1" dirty="0" err="1">
                <a:latin typeface="Helvetica LT Std" pitchFamily="34" charset="0"/>
              </a:rPr>
              <a:t>chyme</a:t>
            </a:r>
            <a:r>
              <a:rPr lang="en-GB" sz="1600" b="1" dirty="0">
                <a:latin typeface="Helvetica LT Std" pitchFamily="34" charset="0"/>
              </a:rPr>
              <a:t>.</a:t>
            </a:r>
            <a:endParaRPr lang="en-IN" sz="1600" dirty="0">
              <a:latin typeface="Helvetica LT Std" pitchFamily="34" charset="0"/>
            </a:endParaRPr>
          </a:p>
        </p:txBody>
      </p:sp>
    </p:spTree>
    <p:extLst>
      <p:ext uri="{BB962C8B-B14F-4D97-AF65-F5344CB8AC3E}">
        <p14:creationId xmlns:p14="http://schemas.microsoft.com/office/powerpoint/2010/main" val="1083868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8</a:t>
            </a:r>
          </a:p>
        </p:txBody>
      </p:sp>
      <p:sp>
        <p:nvSpPr>
          <p:cNvPr id="7" name="Rectangle 6"/>
          <p:cNvSpPr/>
          <p:nvPr/>
        </p:nvSpPr>
        <p:spPr>
          <a:xfrm>
            <a:off x="463352" y="533400"/>
            <a:ext cx="8299648" cy="3200876"/>
          </a:xfrm>
          <a:prstGeom prst="rect">
            <a:avLst/>
          </a:prstGeom>
        </p:spPr>
        <p:txBody>
          <a:bodyPr wrap="square">
            <a:spAutoFit/>
          </a:bodyPr>
          <a:lstStyle/>
          <a:p>
            <a:pPr marL="342900" lvl="0" indent="-342900">
              <a:spcBef>
                <a:spcPts val="300"/>
              </a:spcBef>
              <a:spcAft>
                <a:spcPts val="300"/>
              </a:spcAft>
              <a:buClr>
                <a:srgbClr val="C00000"/>
              </a:buClr>
              <a:buFont typeface="+mj-lt"/>
              <a:buAutoNum type="arabicPeriod" startAt="5"/>
            </a:pPr>
            <a:r>
              <a:rPr lang="en-GB" sz="1600" b="1" dirty="0">
                <a:solidFill>
                  <a:prstClr val="black"/>
                </a:solidFill>
                <a:latin typeface="Helvetica LT Std" pitchFamily="34" charset="0"/>
              </a:rPr>
              <a:t>Ion channels are either open or closed; transition between these states is called gating. Voltage-gated channels are regulated by membrane potential; receptor-gated channels are regulated by second messengers or binding of a ligand to channel proteins (ligand gating).  </a:t>
            </a:r>
            <a:endParaRPr lang="en-IN" sz="1600" dirty="0">
              <a:solidFill>
                <a:prstClr val="black"/>
              </a:solidFill>
              <a:latin typeface="Helvetica LT Std" pitchFamily="34" charset="0"/>
            </a:endParaRPr>
          </a:p>
          <a:p>
            <a:pPr marL="342900" lvl="0" indent="-342900">
              <a:spcBef>
                <a:spcPts val="300"/>
              </a:spcBef>
              <a:spcAft>
                <a:spcPts val="300"/>
              </a:spcAft>
              <a:buClr>
                <a:srgbClr val="C00000"/>
              </a:buClr>
              <a:buFont typeface="+mj-lt"/>
              <a:buAutoNum type="arabicPeriod" startAt="5"/>
            </a:pPr>
            <a:r>
              <a:rPr lang="en-GB" sz="1600" b="1" dirty="0">
                <a:solidFill>
                  <a:prstClr val="black"/>
                </a:solidFill>
                <a:latin typeface="Helvetica LT Std" pitchFamily="34" charset="0"/>
              </a:rPr>
              <a:t>The voltage-gated fast inward Na</a:t>
            </a:r>
            <a:r>
              <a:rPr lang="en-GB" sz="1600" b="1" baseline="30000" dirty="0">
                <a:solidFill>
                  <a:prstClr val="black"/>
                </a:solidFill>
                <a:latin typeface="Helvetica LT Std" pitchFamily="34" charset="0"/>
              </a:rPr>
              <a:t>+</a:t>
            </a:r>
            <a:r>
              <a:rPr lang="en-GB" sz="1600" b="1" dirty="0">
                <a:solidFill>
                  <a:prstClr val="black"/>
                </a:solidFill>
                <a:latin typeface="Helvetica LT Std" pitchFamily="34" charset="0"/>
              </a:rPr>
              <a:t> channel, responsible for the upstroke of the action potential in nerve and muscle, has two gating mechanisms. It activates when the membrane potential depolarizes to ~–55 mV (threshold), but then inactivates as the potential becomes positive. It can only reactivate when the membrane potential become more negative than ~–60 mV again.   </a:t>
            </a:r>
            <a:endParaRPr lang="en-IN" sz="1600" dirty="0">
              <a:solidFill>
                <a:prstClr val="black"/>
              </a:solidFill>
              <a:latin typeface="Helvetica LT Std" pitchFamily="34" charset="0"/>
            </a:endParaRPr>
          </a:p>
          <a:p>
            <a:pPr marL="342900" lvl="0" indent="-342900">
              <a:spcBef>
                <a:spcPts val="300"/>
              </a:spcBef>
              <a:spcAft>
                <a:spcPts val="300"/>
              </a:spcAft>
              <a:buClr>
                <a:srgbClr val="C00000"/>
              </a:buClr>
              <a:buFont typeface="+mj-lt"/>
              <a:buAutoNum type="arabicPeriod" startAt="5"/>
            </a:pPr>
            <a:r>
              <a:rPr lang="en-GB" sz="1600" b="1" dirty="0">
                <a:solidFill>
                  <a:prstClr val="black"/>
                </a:solidFill>
                <a:latin typeface="Helvetica LT Std" pitchFamily="34" charset="0"/>
              </a:rPr>
              <a:t>Many cell types exhibit direct connections between adjacent cells via gap junctions (specialized channels). Gap junction are formed of two </a:t>
            </a:r>
            <a:r>
              <a:rPr lang="en-GB" sz="1600" b="1" dirty="0" err="1">
                <a:solidFill>
                  <a:prstClr val="black"/>
                </a:solidFill>
                <a:latin typeface="Helvetica LT Std" pitchFamily="34" charset="0"/>
              </a:rPr>
              <a:t>connexons</a:t>
            </a:r>
            <a:r>
              <a:rPr lang="en-GB" sz="1600" b="1" dirty="0">
                <a:solidFill>
                  <a:prstClr val="black"/>
                </a:solidFill>
                <a:latin typeface="Helvetica LT Std" pitchFamily="34" charset="0"/>
              </a:rPr>
              <a:t>, one from each cell, each comprised of six </a:t>
            </a:r>
            <a:r>
              <a:rPr lang="en-GB" sz="1600" b="1" dirty="0" err="1">
                <a:solidFill>
                  <a:prstClr val="black"/>
                </a:solidFill>
                <a:latin typeface="Helvetica LT Std" pitchFamily="34" charset="0"/>
              </a:rPr>
              <a:t>connexin</a:t>
            </a:r>
            <a:r>
              <a:rPr lang="en-GB" sz="1600" b="1" dirty="0">
                <a:solidFill>
                  <a:prstClr val="black"/>
                </a:solidFill>
                <a:latin typeface="Helvetica LT Std" pitchFamily="34" charset="0"/>
              </a:rPr>
              <a:t> proteins.</a:t>
            </a:r>
            <a:endParaRPr lang="en-IN" sz="1600" b="1" dirty="0">
              <a:solidFill>
                <a:prstClr val="black"/>
              </a:solidFill>
              <a:latin typeface="Helvetica LT Std" pitchFamily="34" charset="0"/>
            </a:endParaRPr>
          </a:p>
        </p:txBody>
      </p:sp>
    </p:spTree>
    <p:extLst>
      <p:ext uri="{BB962C8B-B14F-4D97-AF65-F5344CB8AC3E}">
        <p14:creationId xmlns:p14="http://schemas.microsoft.com/office/powerpoint/2010/main" val="106967580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80</a:t>
            </a:r>
          </a:p>
        </p:txBody>
      </p:sp>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42 Small intestine</a:t>
            </a:r>
            <a:endParaRPr lang="en-US" sz="2500" b="1" i="1" dirty="0">
              <a:solidFill>
                <a:srgbClr val="C00000"/>
              </a:solidFill>
            </a:endParaRPr>
          </a:p>
        </p:txBody>
      </p:sp>
      <p:sp>
        <p:nvSpPr>
          <p:cNvPr id="5" name="Rectangle 4"/>
          <p:cNvSpPr/>
          <p:nvPr/>
        </p:nvSpPr>
        <p:spPr>
          <a:xfrm>
            <a:off x="463352" y="1036320"/>
            <a:ext cx="8299648" cy="4416594"/>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small intestine is the main site for the digestion of food and the absorption of the products of digestion, it comprises the duodenum, jejunum and ileum and is a tube, 2.5 cm in diameter and approximately 4 m in length.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When </a:t>
            </a:r>
            <a:r>
              <a:rPr lang="en-GB" sz="1600" b="1" dirty="0" err="1">
                <a:latin typeface="Helvetica LT Std" pitchFamily="34" charset="0"/>
              </a:rPr>
              <a:t>chyme</a:t>
            </a:r>
            <a:r>
              <a:rPr lang="en-GB" sz="1600" b="1" dirty="0">
                <a:latin typeface="Helvetica LT Std" pitchFamily="34" charset="0"/>
              </a:rPr>
              <a:t> first enters the duodenum from the stomach, there is a continuation of gastric secretion due to activation of G cells in the intestinal mucosa. This is short lived as the duodenum becomes more distended with further gastric emptying. A series of reflexes in initiated which inhibits the further release of gastric juices.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lining of the small intestine is folded into many small, finger-like projections call villi.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Each villus contains a single, blind-ended lymphatic vessel, called a lacteal, and also a capillary network. Most nutrients are absorbed into the bloodstream via these vessels.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small intestine absorbs water, electrolytes, carbohydrates, amino acids, minerals, fats and vitamins.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20951346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81</a:t>
            </a:r>
          </a:p>
        </p:txBody>
      </p:sp>
      <p:sp>
        <p:nvSpPr>
          <p:cNvPr id="7" name="Rectangle 6"/>
          <p:cNvSpPr/>
          <p:nvPr/>
        </p:nvSpPr>
        <p:spPr>
          <a:xfrm>
            <a:off x="463352" y="533400"/>
            <a:ext cx="8299648" cy="1569660"/>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6"/>
            </a:pPr>
            <a:r>
              <a:rPr lang="en-GB" sz="1600" b="1" dirty="0">
                <a:latin typeface="Helvetica LT Std" pitchFamily="34" charset="0"/>
              </a:rPr>
              <a:t>Carbohydrates are absorbed mostly in the form of monosaccharides, namely glucose, fructose and galactose. They are broken down into monosaccharides by enzymes released from the brush border (</a:t>
            </a:r>
            <a:r>
              <a:rPr lang="en-GB" sz="1600" b="1" dirty="0" err="1">
                <a:latin typeface="Helvetica LT Std" pitchFamily="34" charset="0"/>
              </a:rPr>
              <a:t>maltases</a:t>
            </a:r>
            <a:r>
              <a:rPr lang="en-GB" sz="1600" b="1" dirty="0">
                <a:latin typeface="Helvetica LT Std" pitchFamily="34" charset="0"/>
              </a:rPr>
              <a:t>, </a:t>
            </a:r>
            <a:r>
              <a:rPr lang="en-GB" sz="1600" b="1" dirty="0" err="1">
                <a:latin typeface="Helvetica LT Std" pitchFamily="34" charset="0"/>
              </a:rPr>
              <a:t>isomaltases</a:t>
            </a:r>
            <a:r>
              <a:rPr lang="en-GB" sz="1600" b="1" dirty="0">
                <a:latin typeface="Helvetica LT Std" pitchFamily="34" charset="0"/>
              </a:rPr>
              <a:t>, </a:t>
            </a:r>
            <a:r>
              <a:rPr lang="en-GB" sz="1600" b="1" dirty="0" err="1">
                <a:latin typeface="Helvetica LT Std" pitchFamily="34" charset="0"/>
              </a:rPr>
              <a:t>sucrase</a:t>
            </a:r>
            <a:r>
              <a:rPr lang="en-GB" sz="1600" b="1" dirty="0">
                <a:latin typeface="Helvetica LT Std" pitchFamily="34" charset="0"/>
              </a:rPr>
              <a:t> and lactase) and transported across the epithelium by means of </a:t>
            </a:r>
            <a:r>
              <a:rPr lang="en-GB" sz="1600" b="1" dirty="0" err="1">
                <a:latin typeface="Helvetica LT Std" pitchFamily="34" charset="0"/>
              </a:rPr>
              <a:t>cotransporter</a:t>
            </a:r>
            <a:r>
              <a:rPr lang="en-GB" sz="1600" b="1" dirty="0">
                <a:latin typeface="Helvetica LT Std" pitchFamily="34" charset="0"/>
              </a:rPr>
              <a:t> molecules that link their inward movement with that of Na</a:t>
            </a:r>
            <a:r>
              <a:rPr lang="en-GB" sz="1600" b="1" baseline="30000" dirty="0">
                <a:latin typeface="Helvetica LT Std" pitchFamily="34" charset="0"/>
              </a:rPr>
              <a:t>+</a:t>
            </a:r>
            <a:r>
              <a:rPr lang="en-GB" sz="1600" b="1" dirty="0">
                <a:latin typeface="Helvetica LT Std" pitchFamily="34" charset="0"/>
              </a:rPr>
              <a:t> down its concentration gradient.</a:t>
            </a:r>
            <a:endParaRPr lang="en-IN" sz="1600" dirty="0">
              <a:latin typeface="Helvetica LT Std" pitchFamily="34" charset="0"/>
            </a:endParaRPr>
          </a:p>
        </p:txBody>
      </p:sp>
    </p:spTree>
    <p:extLst>
      <p:ext uri="{BB962C8B-B14F-4D97-AF65-F5344CB8AC3E}">
        <p14:creationId xmlns:p14="http://schemas.microsoft.com/office/powerpoint/2010/main" val="6606958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82</a:t>
            </a:r>
          </a:p>
        </p:txBody>
      </p:sp>
      <p:sp>
        <p:nvSpPr>
          <p:cNvPr id="4" name="Title 3"/>
          <p:cNvSpPr>
            <a:spLocks noGrp="1"/>
          </p:cNvSpPr>
          <p:nvPr>
            <p:ph type="ctrTitle"/>
          </p:nvPr>
        </p:nvSpPr>
        <p:spPr>
          <a:xfrm>
            <a:off x="609600" y="456932"/>
            <a:ext cx="7772400" cy="511176"/>
          </a:xfrm>
        </p:spPr>
        <p:txBody>
          <a:bodyPr>
            <a:noAutofit/>
          </a:bodyPr>
          <a:lstStyle/>
          <a:p>
            <a:r>
              <a:rPr lang="en-IN" sz="2500" b="1" dirty="0">
                <a:solidFill>
                  <a:srgbClr val="C00000"/>
                </a:solidFill>
              </a:rPr>
              <a:t>43 The exocrine pancreas, liver and gallbladder </a:t>
            </a:r>
            <a:endParaRPr lang="en-US" sz="2500" b="1" i="1" dirty="0">
              <a:solidFill>
                <a:srgbClr val="C00000"/>
              </a:solidFill>
            </a:endParaRPr>
          </a:p>
        </p:txBody>
      </p:sp>
      <p:sp>
        <p:nvSpPr>
          <p:cNvPr id="5" name="Rectangle 4"/>
          <p:cNvSpPr/>
          <p:nvPr/>
        </p:nvSpPr>
        <p:spPr>
          <a:xfrm>
            <a:off x="463352" y="1036052"/>
            <a:ext cx="8299648" cy="475514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exocrine pancreas secretes a major digestive fluid called pancreatic juice, which is secreted into the duodenum via the pancreatic duct.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Pancreatic juice is made up of a number of enzymes, secreted by the </a:t>
            </a:r>
            <a:r>
              <a:rPr lang="en-GB" sz="1600" b="1" dirty="0" err="1">
                <a:latin typeface="Helvetica LT Std" pitchFamily="34" charset="0"/>
              </a:rPr>
              <a:t>acinar</a:t>
            </a:r>
            <a:r>
              <a:rPr lang="en-GB" sz="1600" b="1" dirty="0">
                <a:latin typeface="Helvetica LT Std" pitchFamily="34" charset="0"/>
              </a:rPr>
              <a:t> cells of the pancreas. These enzymes include pancreatic amylase, which breaks down carbohydrates to monosaccharides; pancreatic lipase, which breaks down fats to glycerol and fatty acids; </a:t>
            </a:r>
            <a:r>
              <a:rPr lang="en-GB" sz="1600" b="1" dirty="0" err="1">
                <a:latin typeface="Helvetica LT Std" pitchFamily="34" charset="0"/>
              </a:rPr>
              <a:t>ribonuclease</a:t>
            </a:r>
            <a:r>
              <a:rPr lang="en-GB" sz="1600" b="1" dirty="0">
                <a:latin typeface="Helvetica LT Std" pitchFamily="34" charset="0"/>
              </a:rPr>
              <a:t> and </a:t>
            </a:r>
            <a:r>
              <a:rPr lang="en-GB" sz="1600" b="1" dirty="0" err="1">
                <a:latin typeface="Helvetica LT Std" pitchFamily="34" charset="0"/>
              </a:rPr>
              <a:t>deoxyribonuclease</a:t>
            </a:r>
            <a:r>
              <a:rPr lang="en-GB" sz="1600" b="1" dirty="0">
                <a:latin typeface="Helvetica LT Std" pitchFamily="34" charset="0"/>
              </a:rPr>
              <a:t>, which break down nucleic acids and free mononucleotides; and a variety of proteolytic enzymes, which break down proteins into small peptides and amino acids.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liver is the largest organ in the body and its functions can be divided into two broad categories. It is involved in the processing of absorbed substances, both nutrient and toxic, and is responsible for the metabolism of a vast range of metabolized and absorbed substances. It also has an important exocrine function in that it is involved in the production of bile acids and alkaline fluids used in the digestion and absorption of fats and the neutralization of gastric acid in the intestines; the break down and production of waste products following digestion; the detoxification of noxious substances and the excretion of waste products; and the detoxification of the substances in bile.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213848735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83</a:t>
            </a:r>
          </a:p>
        </p:txBody>
      </p:sp>
      <p:sp>
        <p:nvSpPr>
          <p:cNvPr id="7" name="Rectangle 6"/>
          <p:cNvSpPr/>
          <p:nvPr/>
        </p:nvSpPr>
        <p:spPr>
          <a:xfrm>
            <a:off x="463352" y="533400"/>
            <a:ext cx="8299648" cy="2462213"/>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The main liver cells are called hepatocytes and they secrete hepatic bile which is isotonic and resembles plasma </a:t>
            </a:r>
            <a:r>
              <a:rPr lang="en-GB" sz="1600" b="1" dirty="0" err="1">
                <a:latin typeface="Helvetica LT Std" pitchFamily="34" charset="0"/>
              </a:rPr>
              <a:t>isotonically</a:t>
            </a:r>
            <a:r>
              <a:rPr lang="en-GB" sz="1600" b="1" dirty="0">
                <a:latin typeface="Helvetica LT Std" pitchFamily="34" charset="0"/>
              </a:rPr>
              <a:t>. Hepatic bile contains bile salts, bile pigments, cholesterol, lecithin and mucus. As it passes through the bile duct, water and bicarbonate ions are added.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The gallbladder not only stores the bile but also concentrates it by removing non-essential solutes and water.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The formation of bile is stimulated by bile salts, secretin, </a:t>
            </a:r>
            <a:r>
              <a:rPr lang="en-GB" sz="1600" b="1" dirty="0" err="1">
                <a:latin typeface="Helvetica LT Std" pitchFamily="34" charset="0"/>
              </a:rPr>
              <a:t>glucagons</a:t>
            </a:r>
            <a:r>
              <a:rPr lang="en-GB" sz="1600" b="1" dirty="0">
                <a:latin typeface="Helvetica LT Std" pitchFamily="34" charset="0"/>
              </a:rPr>
              <a:t> and gastrin. The release of bile stored in the gallbladder is stimulated by the secretion of cholecystokinin (CCK) into the bloodstream when </a:t>
            </a:r>
            <a:r>
              <a:rPr lang="en-GB" sz="1600" b="1" dirty="0" err="1">
                <a:latin typeface="Helvetica LT Std" pitchFamily="34" charset="0"/>
              </a:rPr>
              <a:t>chyme</a:t>
            </a:r>
            <a:r>
              <a:rPr lang="en-GB" sz="1600" b="1" dirty="0">
                <a:latin typeface="Helvetica LT Std" pitchFamily="34" charset="0"/>
              </a:rPr>
              <a:t> enters the duodenum.</a:t>
            </a:r>
            <a:endParaRPr lang="en-IN" sz="1600" dirty="0">
              <a:latin typeface="Helvetica LT Std" pitchFamily="34" charset="0"/>
            </a:endParaRPr>
          </a:p>
        </p:txBody>
      </p:sp>
    </p:spTree>
    <p:extLst>
      <p:ext uri="{BB962C8B-B14F-4D97-AF65-F5344CB8AC3E}">
        <p14:creationId xmlns:p14="http://schemas.microsoft.com/office/powerpoint/2010/main" val="281703299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84</a:t>
            </a:r>
          </a:p>
        </p:txBody>
      </p:sp>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44 Large intestine</a:t>
            </a:r>
            <a:endParaRPr lang="en-US" sz="2500" b="1" i="1" dirty="0">
              <a:solidFill>
                <a:srgbClr val="C00000"/>
              </a:solidFill>
            </a:endParaRPr>
          </a:p>
        </p:txBody>
      </p:sp>
      <p:sp>
        <p:nvSpPr>
          <p:cNvPr id="5" name="Rectangle 4"/>
          <p:cNvSpPr/>
          <p:nvPr/>
        </p:nvSpPr>
        <p:spPr>
          <a:xfrm>
            <a:off x="463352" y="1036320"/>
            <a:ext cx="8299648" cy="5078313"/>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large intestine comprises the caecum, ascending, transverse, descending and sigmoid colon, rectum and anal canal.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main function of the large intestine is to absorb most of the water and electrolytes. The initial 1.5 L is reduced to about 150 g of faeces which consists of 100 mL of water and 50 g of solids.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Movement of the </a:t>
            </a:r>
            <a:r>
              <a:rPr lang="en-GB" sz="1600" b="1" dirty="0" err="1">
                <a:latin typeface="Helvetica LT Std" pitchFamily="34" charset="0"/>
              </a:rPr>
              <a:t>chyme</a:t>
            </a:r>
            <a:r>
              <a:rPr lang="en-GB" sz="1600" b="1" dirty="0">
                <a:latin typeface="Helvetica LT Std" pitchFamily="34" charset="0"/>
              </a:rPr>
              <a:t> through the large intestine involves both mixing and propulsion. However, its main function is to store the residues of the food and to absorb water and electrolytes from it.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Several times a day there is increased activity within the colon, called mass movements. These result in emptying a large proportion of the content of the proximal colon into the more distal parts. This mass movement is initiated by a complex series of intrinsic reflex pathways started by distension of the stomach and duodenum.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When a critical mass of faeces is forced into the rectum, the desire for defecation is experienced. The sudden distension of the rectum walls produced by the final mass movement leads to a defecation reflex, comprising a contraction of the rectum, relaxation of the internal anal sphincter and, initially, contraction of the external sphincter. The faeces are expelled eventually following relaxation of the external sphincter under voluntary control. </a:t>
            </a:r>
            <a:endParaRPr lang="en-IN" sz="1600" dirty="0">
              <a:latin typeface="Helvetica LT Std" pitchFamily="34" charset="0"/>
            </a:endParaRPr>
          </a:p>
        </p:txBody>
      </p:sp>
    </p:spTree>
    <p:extLst>
      <p:ext uri="{BB962C8B-B14F-4D97-AF65-F5344CB8AC3E}">
        <p14:creationId xmlns:p14="http://schemas.microsoft.com/office/powerpoint/2010/main" val="382310134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85</a:t>
            </a:r>
          </a:p>
        </p:txBody>
      </p:sp>
      <p:sp>
        <p:nvSpPr>
          <p:cNvPr id="7" name="Rectangle 6"/>
          <p:cNvSpPr/>
          <p:nvPr/>
        </p:nvSpPr>
        <p:spPr>
          <a:xfrm>
            <a:off x="463352" y="533400"/>
            <a:ext cx="8299648" cy="1323439"/>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6"/>
            </a:pPr>
            <a:r>
              <a:rPr lang="en-GB" sz="1600" b="1" dirty="0">
                <a:latin typeface="Helvetica LT Std" pitchFamily="34" charset="0"/>
              </a:rPr>
              <a:t>Most bacteria that are present in the GI tract are found in the large intestine. Ninety-nine per cent are anaerobic and most are lost in the faeces. The bacteria are involved in the synthesis of vitamins K, B</a:t>
            </a:r>
            <a:r>
              <a:rPr lang="en-GB" sz="1600" b="1" baseline="-25000" dirty="0">
                <a:latin typeface="Helvetica LT Std" pitchFamily="34" charset="0"/>
              </a:rPr>
              <a:t>12</a:t>
            </a:r>
            <a:r>
              <a:rPr lang="en-GB" sz="1600" b="1" dirty="0">
                <a:latin typeface="Helvetica LT Std" pitchFamily="34" charset="0"/>
              </a:rPr>
              <a:t>, thiamine and riboflavin, the breakdown of primary to secondary bile acids and the conversion of bilirubin to non-pigmented metabolites, all of which are readily absorbed by the GI tract.</a:t>
            </a:r>
            <a:endParaRPr lang="en-IN" sz="1600" dirty="0">
              <a:latin typeface="Helvetica LT Std" pitchFamily="34" charset="0"/>
            </a:endParaRPr>
          </a:p>
        </p:txBody>
      </p:sp>
    </p:spTree>
    <p:extLst>
      <p:ext uri="{BB962C8B-B14F-4D97-AF65-F5344CB8AC3E}">
        <p14:creationId xmlns:p14="http://schemas.microsoft.com/office/powerpoint/2010/main" val="25501506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86</a:t>
            </a:r>
          </a:p>
        </p:txBody>
      </p:sp>
      <p:sp>
        <p:nvSpPr>
          <p:cNvPr id="4" name="Title 3"/>
          <p:cNvSpPr>
            <a:spLocks noGrp="1"/>
          </p:cNvSpPr>
          <p:nvPr>
            <p:ph type="ctrTitle"/>
          </p:nvPr>
        </p:nvSpPr>
        <p:spPr>
          <a:xfrm>
            <a:off x="609600" y="670620"/>
            <a:ext cx="7772400" cy="511176"/>
          </a:xfrm>
        </p:spPr>
        <p:txBody>
          <a:bodyPr>
            <a:noAutofit/>
          </a:bodyPr>
          <a:lstStyle/>
          <a:p>
            <a:r>
              <a:rPr lang="en-IN" sz="2500" b="1" dirty="0">
                <a:solidFill>
                  <a:srgbClr val="C00000"/>
                </a:solidFill>
              </a:rPr>
              <a:t>45 Endocrine control </a:t>
            </a:r>
            <a:endParaRPr lang="en-US" sz="2500" b="1" i="1" dirty="0">
              <a:solidFill>
                <a:srgbClr val="C00000"/>
              </a:solidFill>
            </a:endParaRPr>
          </a:p>
        </p:txBody>
      </p:sp>
      <p:sp>
        <p:nvSpPr>
          <p:cNvPr id="5" name="Rectangle 4"/>
          <p:cNvSpPr/>
          <p:nvPr/>
        </p:nvSpPr>
        <p:spPr>
          <a:xfrm>
            <a:off x="463352" y="1249740"/>
            <a:ext cx="8299648" cy="5001369"/>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Endocrine control is mediated by circulating hormones in the blood. Paracrine signalling occurs between neighbouring cells; autocrine signalling occurs on the same cell. Many hormones are secreted by specific glands, others by tissues with another function.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Hormones can be modified amino acids, peptides, proteins or fatty acid derivatives (steroids). Most hormones are stored in secretory granules and released by activation of the containing cell. Lipid-soluble steroids and thyroid hormones cannot be stored like this; steroids are made just before release, thyroid hormones are bound within a glycoprotein matrix. Some hormones bind to plasma proteins, which can act as a reservoir.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Hormones act on cells expressing specific receptors for that hormone. Most protein and peptide hormones activate membrane G-protein-coupled receptors (GPCR) or receptor tyrosine kinases. Lipid-soluble hormones (steroids, thyroid hormones) mostly act on intracellular receptors and modify gene transcription.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Endocrine secretion may be controlled by nerves, other hormones, or local metabolites; most hormones are subject to all of these. Hormones are strongly dependent on negative feedback; almost all inhibit their own release. Less commonly and associated only with reproduction, a hormone stimulates its own release (positive feedback). </a:t>
            </a:r>
            <a:endParaRPr lang="en-IN" sz="1600" dirty="0">
              <a:latin typeface="Helvetica LT Std" pitchFamily="34" charset="0"/>
            </a:endParaRPr>
          </a:p>
        </p:txBody>
      </p:sp>
    </p:spTree>
    <p:extLst>
      <p:ext uri="{BB962C8B-B14F-4D97-AF65-F5344CB8AC3E}">
        <p14:creationId xmlns:p14="http://schemas.microsoft.com/office/powerpoint/2010/main" val="2946598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87</a:t>
            </a:r>
          </a:p>
        </p:txBody>
      </p:sp>
      <p:sp>
        <p:nvSpPr>
          <p:cNvPr id="7" name="Rectangle 6"/>
          <p:cNvSpPr/>
          <p:nvPr/>
        </p:nvSpPr>
        <p:spPr>
          <a:xfrm>
            <a:off x="463352" y="533400"/>
            <a:ext cx="8299648" cy="830997"/>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The slow nature of hormonal signalling limits the type of process they can control. These fall into four broad categories: (</a:t>
            </a:r>
            <a:r>
              <a:rPr lang="en-GB" sz="1600" b="1" dirty="0" err="1">
                <a:latin typeface="Helvetica LT Std" pitchFamily="34" charset="0"/>
              </a:rPr>
              <a:t>i</a:t>
            </a:r>
            <a:r>
              <a:rPr lang="en-GB" sz="1600" b="1" dirty="0">
                <a:latin typeface="Helvetica LT Std" pitchFamily="34" charset="0"/>
              </a:rPr>
              <a:t>) homeostasis; (ii) reproduction; (iii) growth and development; and (iv) metabolism. </a:t>
            </a:r>
            <a:endParaRPr lang="en-IN" sz="1600" dirty="0">
              <a:latin typeface="Helvetica LT Std" pitchFamily="34" charset="0"/>
            </a:endParaRPr>
          </a:p>
        </p:txBody>
      </p:sp>
    </p:spTree>
    <p:extLst>
      <p:ext uri="{BB962C8B-B14F-4D97-AF65-F5344CB8AC3E}">
        <p14:creationId xmlns:p14="http://schemas.microsoft.com/office/powerpoint/2010/main" val="94388379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88</a:t>
            </a:r>
          </a:p>
        </p:txBody>
      </p:sp>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46 Control of metabolic fuels</a:t>
            </a:r>
            <a:endParaRPr lang="en-US" sz="2500" b="1" i="1" dirty="0">
              <a:solidFill>
                <a:srgbClr val="C00000"/>
              </a:solidFill>
            </a:endParaRPr>
          </a:p>
        </p:txBody>
      </p:sp>
      <p:sp>
        <p:nvSpPr>
          <p:cNvPr id="5" name="Rectangle 4"/>
          <p:cNvSpPr/>
          <p:nvPr/>
        </p:nvSpPr>
        <p:spPr>
          <a:xfrm>
            <a:off x="463352" y="1036320"/>
            <a:ext cx="8299648" cy="418576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Intermittent feeding means the body must be able to store metabolic fuels for release when required. The main storage molecules are glycogen and fats, and the main location of storage liver, skeletal muscle and adipose tissues. When required, glycogen is broken down into glucose, fats into free fatty acids and ketone bodies, and in prolonged fasts proteins are catabolized to provide amino acids that can be converted to glucose (gluconeogenesis).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body alternates between the anabolic state, during which storage molecules are created, and the catabolic state, during which they are broken down. Switching between states is controlled by hormones; insulin and glucagon stimulate anabolic and catabolic processes, respectively. Other hormones also stimulate catabolic processes.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Control of appetite is mediated by the hypothalamus. Food in the intestine releases cholecystokinin , glucagon-like peptide-1 and peptide YY which supress appetite; leptin from fat deposits has a longer term effect. Reduced food intake inhibits these signals and increases secretion of ghrelin from the stomach, leading to increased appetite and hunger. </a:t>
            </a:r>
          </a:p>
        </p:txBody>
      </p:sp>
    </p:spTree>
    <p:extLst>
      <p:ext uri="{BB962C8B-B14F-4D97-AF65-F5344CB8AC3E}">
        <p14:creationId xmlns:p14="http://schemas.microsoft.com/office/powerpoint/2010/main" val="323143411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89</a:t>
            </a:r>
          </a:p>
        </p:txBody>
      </p:sp>
      <p:sp>
        <p:nvSpPr>
          <p:cNvPr id="7" name="Rectangle 6"/>
          <p:cNvSpPr/>
          <p:nvPr/>
        </p:nvSpPr>
        <p:spPr>
          <a:xfrm>
            <a:off x="463352" y="533400"/>
            <a:ext cx="8299648" cy="5740033"/>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Glucagon and insulin are made in the islets of Langerhans by peripherally located α (A) cells and centrally located ß (B) cells, respectively. Insulin release is stimulated during eating by the parasympathetic system and gut hormones, but most strongly by the rise in plasma glucose that occurs after a meal. Fatty acids, ketone bodies and amino acids augment the effect of glucose.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Insulin activates a tyrosine kinase-linked receptor to stimulate glucose uptake and manufacture of glycogen and fats by adipose, muscle and liver cells. It thus decreases plasma glucose. Insulin release is reduced as blood glucose concentration falls, and is inhibited by </a:t>
            </a:r>
            <a:r>
              <a:rPr lang="en-GB" sz="1600" b="1" dirty="0" err="1">
                <a:latin typeface="Helvetica LT Std" pitchFamily="34" charset="0"/>
              </a:rPr>
              <a:t>catecholamines</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Glucagon release is the mirror image of insulin release. Low blood glucose initiates glucagon release directly and drives release of </a:t>
            </a:r>
            <a:r>
              <a:rPr lang="en-GB" sz="1600" b="1" dirty="0" err="1">
                <a:latin typeface="Helvetica LT Std" pitchFamily="34" charset="0"/>
              </a:rPr>
              <a:t>catecholamines</a:t>
            </a:r>
            <a:r>
              <a:rPr lang="en-GB" sz="1600" b="1" dirty="0">
                <a:latin typeface="Helvetica LT Std" pitchFamily="34" charset="0"/>
              </a:rPr>
              <a:t>, which activate ß-</a:t>
            </a:r>
            <a:r>
              <a:rPr lang="en-GB" sz="1600" b="1" dirty="0" err="1">
                <a:latin typeface="Helvetica LT Std" pitchFamily="34" charset="0"/>
              </a:rPr>
              <a:t>adrenoceptors</a:t>
            </a:r>
            <a:r>
              <a:rPr lang="en-GB" sz="1600" b="1" dirty="0">
                <a:latin typeface="Helvetica LT Std" pitchFamily="34" charset="0"/>
              </a:rPr>
              <a:t> on α cells to augment glucagon release. Glucagon acts on G-protein-coupled receptors. In liver and skeletal muscle this causes inhibition of glycogen synthesis and activation of glycogen breakdown to increase circulating glucose. Insulin inhibits α-cell release of glucagon, but glucagon stimulates the release of insulin, which ensures a basal level of insulin release irrespective of glucose.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Diabetes mellitus is caused by failure of </a:t>
            </a:r>
            <a:r>
              <a:rPr lang="en-GB" sz="1600" b="1" dirty="0">
                <a:latin typeface="Helvetica LT Std" pitchFamily="34" charset="0"/>
                <a:sym typeface="Symbol"/>
              </a:rPr>
              <a:t></a:t>
            </a:r>
            <a:r>
              <a:rPr lang="en-GB" sz="1600" b="1" dirty="0">
                <a:latin typeface="Helvetica LT Std" pitchFamily="34" charset="0"/>
              </a:rPr>
              <a:t>-cell function, either by autoimmune attack (early onset) or pathologies (e.g. obesity) that impair insulin release (late onset). Untreated, it causes hyperglycaemia and overloading of kidney transporters so glucose appears in the urine. Long-term hyperglycaemia drives excessive lipolysis and ketoacidosis, causing cardiovascular problems. </a:t>
            </a:r>
            <a:endParaRPr lang="en-IN" sz="1600" dirty="0">
              <a:latin typeface="Helvetica LT Std" pitchFamily="34" charset="0"/>
            </a:endParaRPr>
          </a:p>
        </p:txBody>
      </p:sp>
    </p:spTree>
    <p:extLst>
      <p:ext uri="{BB962C8B-B14F-4D97-AF65-F5344CB8AC3E}">
        <p14:creationId xmlns:p14="http://schemas.microsoft.com/office/powerpoint/2010/main" val="1131518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9</a:t>
            </a:r>
          </a:p>
        </p:txBody>
      </p:sp>
      <p:sp>
        <p:nvSpPr>
          <p:cNvPr id="4" name="Title 3"/>
          <p:cNvSpPr>
            <a:spLocks noGrp="1"/>
          </p:cNvSpPr>
          <p:nvPr>
            <p:ph type="ctrTitle"/>
          </p:nvPr>
        </p:nvSpPr>
        <p:spPr>
          <a:xfrm>
            <a:off x="164704" y="478536"/>
            <a:ext cx="8750696" cy="511176"/>
          </a:xfrm>
        </p:spPr>
        <p:txBody>
          <a:bodyPr>
            <a:noAutofit/>
          </a:bodyPr>
          <a:lstStyle/>
          <a:p>
            <a:r>
              <a:rPr lang="en-IN" sz="2500" b="1" dirty="0">
                <a:solidFill>
                  <a:srgbClr val="C00000"/>
                </a:solidFill>
              </a:rPr>
              <a:t>5 Biological electricity</a:t>
            </a:r>
            <a:endParaRPr lang="en-US" sz="2500" b="1" i="1" dirty="0">
              <a:solidFill>
                <a:srgbClr val="C00000"/>
              </a:solidFill>
            </a:endParaRPr>
          </a:p>
        </p:txBody>
      </p:sp>
      <p:sp>
        <p:nvSpPr>
          <p:cNvPr id="5" name="Rectangle 4"/>
          <p:cNvSpPr/>
          <p:nvPr/>
        </p:nvSpPr>
        <p:spPr>
          <a:xfrm>
            <a:off x="463352" y="1057656"/>
            <a:ext cx="8299648" cy="4508927"/>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IN" sz="1600" b="1" dirty="0">
                <a:latin typeface="Helvetica LT Std" pitchFamily="34" charset="0"/>
              </a:rPr>
              <a:t>A potential difference exists across the membranes of all cells (membrane </a:t>
            </a:r>
            <a:r>
              <a:rPr lang="en-IN" sz="1600" b="1" dirty="0" smtClean="0">
                <a:latin typeface="Helvetica LT Std" pitchFamily="34" charset="0"/>
              </a:rPr>
              <a:t>potential, </a:t>
            </a:r>
            <a:r>
              <a:rPr lang="en-IN" sz="1600" b="1" dirty="0" err="1" smtClean="0">
                <a:latin typeface="Helvetica LT Std" pitchFamily="34" charset="0"/>
              </a:rPr>
              <a:t>E</a:t>
            </a:r>
            <a:r>
              <a:rPr lang="en-IN" sz="1600" b="1" baseline="-25000" dirty="0" err="1" smtClean="0">
                <a:latin typeface="Helvetica LT Std" pitchFamily="34" charset="0"/>
              </a:rPr>
              <a:t>m</a:t>
            </a:r>
            <a:r>
              <a:rPr lang="en-IN" sz="1600" b="1" dirty="0" smtClean="0">
                <a:latin typeface="Helvetica LT Std" pitchFamily="34" charset="0"/>
              </a:rPr>
              <a:t>), with the inside negative relative to the outside. Only excitable tissues generate action potentials. In excitable tissues resting </a:t>
            </a:r>
            <a:r>
              <a:rPr lang="en-IN" sz="1600" b="1" dirty="0" err="1" smtClean="0">
                <a:latin typeface="Helvetica LT Std" pitchFamily="34" charset="0"/>
              </a:rPr>
              <a:t>E</a:t>
            </a:r>
            <a:r>
              <a:rPr lang="en-IN" sz="1600" b="1" baseline="-25000" dirty="0" err="1" smtClean="0">
                <a:latin typeface="Helvetica LT Std" pitchFamily="34" charset="0"/>
              </a:rPr>
              <a:t>m</a:t>
            </a:r>
            <a:r>
              <a:rPr lang="en-IN" sz="1600" b="1" dirty="0" smtClean="0">
                <a:latin typeface="Helvetica LT Std" pitchFamily="34" charset="0"/>
              </a:rPr>
              <a:t> is usually between –60 and –90 mV. </a:t>
            </a:r>
          </a:p>
          <a:p>
            <a:pPr marL="342900" indent="-342900">
              <a:spcBef>
                <a:spcPts val="300"/>
              </a:spcBef>
              <a:spcAft>
                <a:spcPts val="300"/>
              </a:spcAft>
              <a:buClr>
                <a:srgbClr val="C00000"/>
              </a:buClr>
              <a:buFont typeface="+mj-lt"/>
              <a:buAutoNum type="arabicPeriod"/>
            </a:pPr>
            <a:r>
              <a:rPr lang="en-IN" sz="1600" b="1" dirty="0" smtClean="0">
                <a:latin typeface="Helvetica LT Std" pitchFamily="34" charset="0"/>
              </a:rPr>
              <a:t>The equilibrium potential of an ion across a semi-permeable membrane is the potential at which the electrical forces exactly balance those due to the concentration gradient. This can be calculated from the extracellular and intracellular concentrations of that ion using the Nernst equation. The electrochemical gradient for an ion is the difference between its equilibrium potential and the actual membrane potential. </a:t>
            </a:r>
          </a:p>
          <a:p>
            <a:pPr marL="342900" indent="-342900">
              <a:spcBef>
                <a:spcPts val="300"/>
              </a:spcBef>
              <a:spcAft>
                <a:spcPts val="300"/>
              </a:spcAft>
              <a:buClr>
                <a:srgbClr val="C00000"/>
              </a:buClr>
              <a:buFont typeface="+mj-lt"/>
              <a:buAutoNum type="arabicPeriod"/>
            </a:pPr>
            <a:r>
              <a:rPr lang="en-GB" sz="1600" b="1" dirty="0" smtClean="0">
                <a:latin typeface="Helvetica LT Std"/>
                <a:ea typeface="SimSun"/>
                <a:cs typeface="Times New Roman"/>
              </a:rPr>
              <a:t>At rest, the cell membrane is most permeable to K</a:t>
            </a:r>
            <a:r>
              <a:rPr lang="en-GB" sz="1600" b="1" baseline="30000" dirty="0" smtClean="0">
                <a:latin typeface="Helvetica LT Std"/>
                <a:ea typeface="SimSun"/>
                <a:cs typeface="Times New Roman"/>
              </a:rPr>
              <a:t>+</a:t>
            </a:r>
            <a:r>
              <a:rPr lang="en-GB" sz="1600" b="1" dirty="0" smtClean="0">
                <a:latin typeface="Helvetica LT Std"/>
                <a:ea typeface="SimSun"/>
                <a:cs typeface="Times New Roman"/>
              </a:rPr>
              <a:t>, so the resting membrane potential is close to the equilibrium potential for K</a:t>
            </a:r>
            <a:r>
              <a:rPr lang="en-GB" sz="1600" b="1" baseline="30000" dirty="0" smtClean="0">
                <a:latin typeface="Helvetica LT Std"/>
                <a:ea typeface="SimSun"/>
                <a:cs typeface="Times New Roman"/>
              </a:rPr>
              <a:t>+</a:t>
            </a:r>
            <a:r>
              <a:rPr lang="en-GB" sz="1600" b="1" dirty="0" smtClean="0">
                <a:latin typeface="Helvetica LT Std"/>
                <a:ea typeface="SimSun"/>
                <a:cs typeface="Times New Roman"/>
              </a:rPr>
              <a:t>, E</a:t>
            </a:r>
            <a:r>
              <a:rPr lang="en-GB" sz="1600" b="1" baseline="-25000" dirty="0" smtClean="0">
                <a:latin typeface="Helvetica LT Std"/>
                <a:ea typeface="SimSun"/>
                <a:cs typeface="Times New Roman"/>
              </a:rPr>
              <a:t>K</a:t>
            </a:r>
            <a:r>
              <a:rPr lang="en-GB" sz="1600" b="1" dirty="0" smtClean="0">
                <a:latin typeface="Helvetica LT Std"/>
                <a:ea typeface="SimSun"/>
                <a:cs typeface="Times New Roman"/>
              </a:rPr>
              <a:t>, and primarily dependent on the ratio of extracellular to intracellular [K</a:t>
            </a:r>
            <a:r>
              <a:rPr lang="en-GB" sz="1600" b="1" baseline="30000" dirty="0" smtClean="0">
                <a:latin typeface="Helvetica LT Std"/>
                <a:ea typeface="SimSun"/>
                <a:cs typeface="Times New Roman"/>
              </a:rPr>
              <a:t>+</a:t>
            </a:r>
            <a:r>
              <a:rPr lang="en-GB" sz="1600" b="1" dirty="0" smtClean="0">
                <a:latin typeface="Helvetica LT Std"/>
                <a:ea typeface="SimSun"/>
                <a:cs typeface="Times New Roman"/>
              </a:rPr>
              <a:t>]. It is not equal to E</a:t>
            </a:r>
            <a:r>
              <a:rPr lang="en-GB" sz="1600" b="1" baseline="-25000" dirty="0" smtClean="0">
                <a:latin typeface="Helvetica LT Std"/>
                <a:ea typeface="SimSun"/>
                <a:cs typeface="Times New Roman"/>
              </a:rPr>
              <a:t>K</a:t>
            </a:r>
            <a:r>
              <a:rPr lang="en-GB" sz="1600" b="1" dirty="0" smtClean="0">
                <a:latin typeface="Helvetica LT Std"/>
                <a:ea typeface="SimSun"/>
                <a:cs typeface="Times New Roman"/>
              </a:rPr>
              <a:t> because there is some permeability to Na</a:t>
            </a:r>
            <a:r>
              <a:rPr lang="en-GB" sz="1600" b="1" baseline="30000" dirty="0" smtClean="0">
                <a:latin typeface="Helvetica LT Std"/>
                <a:ea typeface="SimSun"/>
                <a:cs typeface="Times New Roman"/>
              </a:rPr>
              <a:t>+</a:t>
            </a:r>
            <a:r>
              <a:rPr lang="en-GB" sz="1600" b="1" dirty="0" smtClean="0">
                <a:latin typeface="Helvetica LT Std"/>
                <a:ea typeface="SimSun"/>
                <a:cs typeface="Times New Roman"/>
              </a:rPr>
              <a:t>. As the electrochemical gradient for Na</a:t>
            </a:r>
            <a:r>
              <a:rPr lang="en-GB" sz="1600" b="1" baseline="30000" dirty="0" smtClean="0">
                <a:latin typeface="Helvetica LT Std"/>
                <a:ea typeface="SimSun"/>
                <a:cs typeface="Times New Roman"/>
              </a:rPr>
              <a:t>+</a:t>
            </a:r>
            <a:r>
              <a:rPr lang="en-GB" sz="1600" b="1" dirty="0" smtClean="0">
                <a:latin typeface="Helvetica LT Std"/>
                <a:ea typeface="SimSun"/>
                <a:cs typeface="Times New Roman"/>
              </a:rPr>
              <a:t> is large (</a:t>
            </a:r>
            <a:r>
              <a:rPr lang="en-GB" sz="1600" b="1" dirty="0" err="1" smtClean="0">
                <a:latin typeface="Helvetica LT Std"/>
                <a:ea typeface="SimSun"/>
                <a:cs typeface="Times New Roman"/>
              </a:rPr>
              <a:t>E</a:t>
            </a:r>
            <a:r>
              <a:rPr lang="en-GB" sz="1600" b="1" baseline="-25000" dirty="0" err="1" smtClean="0">
                <a:latin typeface="Helvetica LT Std"/>
                <a:ea typeface="SimSun"/>
                <a:cs typeface="Times New Roman"/>
              </a:rPr>
              <a:t>Na</a:t>
            </a:r>
            <a:r>
              <a:rPr lang="en-GB" sz="1600" b="1" dirty="0" smtClean="0">
                <a:latin typeface="Helvetica LT Std"/>
                <a:ea typeface="SimSun"/>
                <a:cs typeface="Times New Roman"/>
              </a:rPr>
              <a:t> = ~+65 mV), some Na</a:t>
            </a:r>
            <a:r>
              <a:rPr lang="en-GB" sz="1600" b="1" baseline="30000" dirty="0" smtClean="0">
                <a:latin typeface="Helvetica LT Std"/>
                <a:ea typeface="SimSun"/>
                <a:cs typeface="Times New Roman"/>
              </a:rPr>
              <a:t>+</a:t>
            </a:r>
            <a:r>
              <a:rPr lang="en-GB" sz="1600" b="1" dirty="0" smtClean="0">
                <a:latin typeface="Helvetica LT Std"/>
                <a:ea typeface="SimSun"/>
                <a:cs typeface="Times New Roman"/>
              </a:rPr>
              <a:t> leaks into the cell causing a small depolarization. </a:t>
            </a:r>
            <a:r>
              <a:rPr lang="en-IN" sz="1600" b="1" dirty="0" smtClean="0">
                <a:latin typeface="Helvetica LT Std" pitchFamily="34" charset="0"/>
              </a:rPr>
              <a:t> </a:t>
            </a:r>
          </a:p>
          <a:p>
            <a:pPr marL="342900" indent="-342900">
              <a:spcBef>
                <a:spcPts val="300"/>
              </a:spcBef>
              <a:spcAft>
                <a:spcPts val="300"/>
              </a:spcAft>
              <a:buClr>
                <a:srgbClr val="C00000"/>
              </a:buClr>
              <a:buFont typeface="+mj-lt"/>
              <a:buAutoNum type="arabicPeriod"/>
            </a:pPr>
            <a:endParaRPr lang="en-IN" sz="1600" dirty="0">
              <a:latin typeface="Helvetica LT Std" pitchFamily="34" charset="0"/>
            </a:endParaRPr>
          </a:p>
        </p:txBody>
      </p:sp>
    </p:spTree>
    <p:extLst>
      <p:ext uri="{BB962C8B-B14F-4D97-AF65-F5344CB8AC3E}">
        <p14:creationId xmlns:p14="http://schemas.microsoft.com/office/powerpoint/2010/main" val="53452189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90</a:t>
            </a:r>
          </a:p>
        </p:txBody>
      </p:sp>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47 The hypothalamus and pituitary gland </a:t>
            </a:r>
            <a:endParaRPr lang="en-US" sz="2500" b="1" i="1" dirty="0">
              <a:solidFill>
                <a:srgbClr val="C00000"/>
              </a:solidFill>
            </a:endParaRPr>
          </a:p>
        </p:txBody>
      </p:sp>
      <p:sp>
        <p:nvSpPr>
          <p:cNvPr id="5" name="Rectangle 4"/>
          <p:cNvSpPr/>
          <p:nvPr/>
        </p:nvSpPr>
        <p:spPr>
          <a:xfrm>
            <a:off x="463352" y="1036320"/>
            <a:ext cx="8299648" cy="418576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pituitary is located immediately beneath the hypothalamus, by which it is controlled. It comprises the anterior pituitary (</a:t>
            </a:r>
            <a:r>
              <a:rPr lang="en-GB" sz="1600" b="1" dirty="0" err="1">
                <a:latin typeface="Helvetica LT Std" pitchFamily="34" charset="0"/>
              </a:rPr>
              <a:t>adenohypophysis</a:t>
            </a:r>
            <a:r>
              <a:rPr lang="en-GB" sz="1600" b="1" dirty="0">
                <a:latin typeface="Helvetica LT Std" pitchFamily="34" charset="0"/>
              </a:rPr>
              <a:t>), intermediate lobe (almost vestigial) and posterior pituitary (</a:t>
            </a:r>
            <a:r>
              <a:rPr lang="en-GB" sz="1600" b="1" dirty="0" err="1">
                <a:latin typeface="Helvetica LT Std" pitchFamily="34" charset="0"/>
              </a:rPr>
              <a:t>neurohypophysis</a:t>
            </a:r>
            <a:r>
              <a:rPr lang="en-GB" sz="1600" b="1" dirty="0">
                <a:latin typeface="Helvetica LT Std" pitchFamily="34" charset="0"/>
              </a:rPr>
              <a:t>). All pituitary hormones are peptides or proteins.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err="1">
                <a:latin typeface="Helvetica LT Std" pitchFamily="34" charset="0"/>
              </a:rPr>
              <a:t>Adenohypophyseal</a:t>
            </a:r>
            <a:r>
              <a:rPr lang="en-GB" sz="1600" b="1" dirty="0">
                <a:latin typeface="Helvetica LT Std" pitchFamily="34" charset="0"/>
              </a:rPr>
              <a:t> hormones are released under the control of releasing or inhibiting hormones from neurones in the hypothalamus. These hypothalamic hormones are transported to the anterior pituitary via </a:t>
            </a:r>
            <a:r>
              <a:rPr lang="en-GB" sz="1600" b="1" dirty="0" err="1">
                <a:latin typeface="Helvetica LT Std" pitchFamily="34" charset="0"/>
              </a:rPr>
              <a:t>hypophyseal</a:t>
            </a:r>
            <a:r>
              <a:rPr lang="en-GB" sz="1600" b="1" dirty="0">
                <a:latin typeface="Helvetica LT Std" pitchFamily="34" charset="0"/>
              </a:rPr>
              <a:t> portal vessels. Some hypothalamic hormones control more than one pituitary hormone.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Signalling by </a:t>
            </a:r>
            <a:r>
              <a:rPr lang="en-GB" sz="1600" b="1" dirty="0" err="1">
                <a:latin typeface="Helvetica LT Std" pitchFamily="34" charset="0"/>
              </a:rPr>
              <a:t>adenohypophyseal</a:t>
            </a:r>
            <a:r>
              <a:rPr lang="en-GB" sz="1600" b="1" dirty="0">
                <a:latin typeface="Helvetica LT Std" pitchFamily="34" charset="0"/>
              </a:rPr>
              <a:t> hormones forms a cascade allowing precise control: tiny amounts of hypothalamic hormones control release of larger quantities of pituitary hormone; at the target gland these stimulate release of still larger quantities of hormones such as steroids. This allows feedback control of hormone release at several points. The final hormone (and often intermediate signals) inhibit further activity to provide fine regulation. This is characteristic of anterior pituitary control systems. </a:t>
            </a:r>
            <a:endParaRPr lang="en-IN" sz="1600" dirty="0">
              <a:latin typeface="Helvetica LT Std" pitchFamily="34" charset="0"/>
            </a:endParaRPr>
          </a:p>
        </p:txBody>
      </p:sp>
    </p:spTree>
    <p:extLst>
      <p:ext uri="{BB962C8B-B14F-4D97-AF65-F5344CB8AC3E}">
        <p14:creationId xmlns:p14="http://schemas.microsoft.com/office/powerpoint/2010/main" val="349123854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91</a:t>
            </a:r>
          </a:p>
        </p:txBody>
      </p:sp>
      <p:sp>
        <p:nvSpPr>
          <p:cNvPr id="7" name="Rectangle 6"/>
          <p:cNvSpPr/>
          <p:nvPr/>
        </p:nvSpPr>
        <p:spPr>
          <a:xfrm>
            <a:off x="463352" y="533400"/>
            <a:ext cx="8299648" cy="3200876"/>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The posterior pituitary secretes oxytocin (reproduction) and antidiuretic hormone (ADH; vasopressin; control of osmolality). These are manufactured in </a:t>
            </a:r>
            <a:r>
              <a:rPr lang="en-GB" sz="1600" b="1" dirty="0" err="1">
                <a:latin typeface="Helvetica LT Std" pitchFamily="34" charset="0"/>
              </a:rPr>
              <a:t>magnocellular</a:t>
            </a:r>
            <a:r>
              <a:rPr lang="en-GB" sz="1600" b="1" dirty="0">
                <a:latin typeface="Helvetica LT Std" pitchFamily="34" charset="0"/>
              </a:rPr>
              <a:t> neurones in the hypothalamus, and are transported via their axons to posterior pituitary. The signals driving release of posterior gland hormones are entirely neural (neuroendocrine reflexes).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Oxytocin and ADH operate over minutes, faster than most endocrine events (hours to days). Release of ADH is controlled by conventional negative feedback based on plasma osmolality. Oxytocin is involved in positive feedback mechanisms.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Hypothalamic hormones tend to be released in discrete pulses. This is achieved by synchronous activation of hormone-releasing neurones. Episodic release has profound implications for the operation of the endocrine system. </a:t>
            </a:r>
            <a:endParaRPr lang="en-IN" sz="1600" dirty="0">
              <a:latin typeface="Helvetica LT Std" pitchFamily="34" charset="0"/>
            </a:endParaRPr>
          </a:p>
        </p:txBody>
      </p:sp>
    </p:spTree>
    <p:extLst>
      <p:ext uri="{BB962C8B-B14F-4D97-AF65-F5344CB8AC3E}">
        <p14:creationId xmlns:p14="http://schemas.microsoft.com/office/powerpoint/2010/main" val="175867071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92</a:t>
            </a:r>
          </a:p>
        </p:txBody>
      </p:sp>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48 Thyroid hormones and metabolic rate </a:t>
            </a:r>
            <a:endParaRPr lang="en-US" sz="2500" b="1" i="1" dirty="0">
              <a:solidFill>
                <a:srgbClr val="C00000"/>
              </a:solidFill>
            </a:endParaRPr>
          </a:p>
        </p:txBody>
      </p:sp>
      <p:sp>
        <p:nvSpPr>
          <p:cNvPr id="5" name="Rectangle 4"/>
          <p:cNvSpPr/>
          <p:nvPr/>
        </p:nvSpPr>
        <p:spPr>
          <a:xfrm>
            <a:off x="463352" y="1036320"/>
            <a:ext cx="8299648" cy="4016484"/>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The thyroid gland is formed of follicles of cells surrounding a gel-like matrix containing thyroglobulin. It releases the iodine-containing hormones </a:t>
            </a:r>
            <a:r>
              <a:rPr lang="en-GB" sz="1600" b="1" dirty="0" err="1">
                <a:latin typeface="Helvetica LT Std" pitchFamily="34" charset="0"/>
              </a:rPr>
              <a:t>thyroxine</a:t>
            </a:r>
            <a:r>
              <a:rPr lang="en-GB" sz="1600" b="1" dirty="0">
                <a:latin typeface="Helvetica LT Std" pitchFamily="34" charset="0"/>
              </a:rPr>
              <a:t> (T</a:t>
            </a:r>
            <a:r>
              <a:rPr lang="en-GB" sz="1600" b="1" baseline="-25000" dirty="0">
                <a:latin typeface="Helvetica LT Std" pitchFamily="34" charset="0"/>
              </a:rPr>
              <a:t>4</a:t>
            </a:r>
            <a:r>
              <a:rPr lang="en-GB" sz="1600" b="1" dirty="0">
                <a:latin typeface="Helvetica LT Std" pitchFamily="34" charset="0"/>
              </a:rPr>
              <a:t>) and tri-</a:t>
            </a:r>
            <a:r>
              <a:rPr lang="en-GB" sz="1600" b="1" dirty="0" err="1">
                <a:latin typeface="Helvetica LT Std" pitchFamily="34" charset="0"/>
              </a:rPr>
              <a:t>iodothyronine</a:t>
            </a:r>
            <a:r>
              <a:rPr lang="en-GB" sz="1600" b="1" dirty="0">
                <a:latin typeface="Helvetica LT Std" pitchFamily="34" charset="0"/>
              </a:rPr>
              <a:t> (T</a:t>
            </a:r>
            <a:r>
              <a:rPr lang="en-GB" sz="1600" b="1" baseline="-25000" dirty="0">
                <a:latin typeface="Helvetica LT Std" pitchFamily="34" charset="0"/>
              </a:rPr>
              <a:t>3</a:t>
            </a:r>
            <a:r>
              <a:rPr lang="en-GB" sz="1600" b="1" dirty="0">
                <a:latin typeface="Helvetica LT Std" pitchFamily="34" charset="0"/>
              </a:rPr>
              <a:t>) which increase metabolic rate and heat production, and have a crucial role in growth and development.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Tyrosine residues attached to thyroglobulin are iodinated and then coupled by </a:t>
            </a:r>
            <a:r>
              <a:rPr lang="en-GB" sz="1600" b="1" dirty="0" err="1">
                <a:latin typeface="Helvetica LT Std" pitchFamily="34" charset="0"/>
              </a:rPr>
              <a:t>thyroperoxidase</a:t>
            </a:r>
            <a:r>
              <a:rPr lang="en-GB" sz="1600" b="1" dirty="0">
                <a:latin typeface="Helvetica LT Std" pitchFamily="34" charset="0"/>
              </a:rPr>
              <a:t> to form T</a:t>
            </a:r>
            <a:r>
              <a:rPr lang="en-GB" sz="1600" b="1" baseline="-25000" dirty="0">
                <a:latin typeface="Helvetica LT Std" pitchFamily="34" charset="0"/>
              </a:rPr>
              <a:t>3</a:t>
            </a:r>
            <a:r>
              <a:rPr lang="en-GB" sz="1600" b="1" dirty="0">
                <a:latin typeface="Helvetica LT Std" pitchFamily="34" charset="0"/>
              </a:rPr>
              <a:t> or T</a:t>
            </a:r>
            <a:r>
              <a:rPr lang="en-GB" sz="1600" b="1" baseline="-25000" dirty="0">
                <a:latin typeface="Helvetica LT Std" pitchFamily="34" charset="0"/>
              </a:rPr>
              <a:t>4</a:t>
            </a:r>
            <a:r>
              <a:rPr lang="en-GB" sz="1600" b="1" dirty="0">
                <a:latin typeface="Helvetica LT Std" pitchFamily="34" charset="0"/>
              </a:rPr>
              <a:t>. Thyroglobulin prevents the highly lipophilic hormones from escaping, and acts as a storage medium.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Thyroid-stimulating hormone (TSH) from the anterior pituitary controls release of thyroid hormones. It causes follicle cells to </a:t>
            </a:r>
            <a:r>
              <a:rPr lang="en-GB" sz="1600" b="1" dirty="0" err="1">
                <a:latin typeface="Helvetica LT Std" pitchFamily="34" charset="0"/>
              </a:rPr>
              <a:t>pinocytose</a:t>
            </a:r>
            <a:r>
              <a:rPr lang="en-GB" sz="1600" b="1" dirty="0">
                <a:latin typeface="Helvetica LT Std" pitchFamily="34" charset="0"/>
              </a:rPr>
              <a:t> small quantities of colloid, and </a:t>
            </a:r>
            <a:r>
              <a:rPr lang="en-GB" sz="1600" b="1" dirty="0" err="1">
                <a:latin typeface="Helvetica LT Std" pitchFamily="34" charset="0"/>
              </a:rPr>
              <a:t>lysozymal</a:t>
            </a:r>
            <a:r>
              <a:rPr lang="en-GB" sz="1600" b="1" dirty="0">
                <a:latin typeface="Helvetica LT Std" pitchFamily="34" charset="0"/>
              </a:rPr>
              <a:t> proteases then liberate the hormones. Plasma concentration of T</a:t>
            </a:r>
            <a:r>
              <a:rPr lang="en-GB" sz="1600" b="1" baseline="-25000" dirty="0">
                <a:latin typeface="Helvetica LT Std" pitchFamily="34" charset="0"/>
              </a:rPr>
              <a:t>3</a:t>
            </a:r>
            <a:r>
              <a:rPr lang="en-GB" sz="1600" b="1" dirty="0">
                <a:latin typeface="Helvetica LT Std" pitchFamily="34" charset="0"/>
              </a:rPr>
              <a:t> is one-sixth of that for T</a:t>
            </a:r>
            <a:r>
              <a:rPr lang="en-GB" sz="1600" b="1" baseline="-25000" dirty="0">
                <a:latin typeface="Helvetica LT Std" pitchFamily="34" charset="0"/>
              </a:rPr>
              <a:t>4</a:t>
            </a:r>
            <a:r>
              <a:rPr lang="en-GB" sz="1600" b="1" dirty="0">
                <a:latin typeface="Helvetica LT Std" pitchFamily="34" charset="0"/>
              </a:rPr>
              <a:t>.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Most thyroid hormone is bound to </a:t>
            </a:r>
            <a:r>
              <a:rPr lang="en-GB" sz="1600" b="1" dirty="0" err="1">
                <a:latin typeface="Helvetica LT Std" pitchFamily="34" charset="0"/>
              </a:rPr>
              <a:t>thyroxine</a:t>
            </a:r>
            <a:r>
              <a:rPr lang="en-GB" sz="1600" b="1" dirty="0">
                <a:latin typeface="Helvetica LT Std" pitchFamily="34" charset="0"/>
              </a:rPr>
              <a:t>-binding protein in the blood. Free T</a:t>
            </a:r>
            <a:r>
              <a:rPr lang="en-GB" sz="1600" b="1" baseline="-25000" dirty="0">
                <a:latin typeface="Helvetica LT Std" pitchFamily="34" charset="0"/>
              </a:rPr>
              <a:t>3</a:t>
            </a:r>
            <a:r>
              <a:rPr lang="en-GB" sz="1600" b="1" dirty="0">
                <a:latin typeface="Helvetica LT Std" pitchFamily="34" charset="0"/>
              </a:rPr>
              <a:t> and T</a:t>
            </a:r>
            <a:r>
              <a:rPr lang="en-GB" sz="1600" b="1" baseline="-25000" dirty="0">
                <a:latin typeface="Helvetica LT Std" pitchFamily="34" charset="0"/>
              </a:rPr>
              <a:t>4</a:t>
            </a:r>
            <a:r>
              <a:rPr lang="en-GB" sz="1600" b="1" dirty="0">
                <a:latin typeface="Helvetica LT Std" pitchFamily="34" charset="0"/>
              </a:rPr>
              <a:t> cross cell membranes to bind to intracellular thyroid hormone receptors (TRa</a:t>
            </a:r>
            <a:r>
              <a:rPr lang="en-GB" sz="1600" b="1" baseline="-25000" dirty="0">
                <a:latin typeface="Helvetica LT Std" pitchFamily="34" charset="0"/>
              </a:rPr>
              <a:t>1</a:t>
            </a:r>
            <a:r>
              <a:rPr lang="en-GB" sz="1600" b="1" dirty="0">
                <a:latin typeface="Helvetica LT Std" pitchFamily="34" charset="0"/>
              </a:rPr>
              <a:t>). These are linked to thyroid-response element (TRE) which initiate gene transcription. Thyroid receptors are present in most tissues. </a:t>
            </a:r>
            <a:endParaRPr lang="en-IN" sz="1600" dirty="0">
              <a:latin typeface="Helvetica LT Std" pitchFamily="34" charset="0"/>
            </a:endParaRPr>
          </a:p>
        </p:txBody>
      </p:sp>
    </p:spTree>
    <p:extLst>
      <p:ext uri="{BB962C8B-B14F-4D97-AF65-F5344CB8AC3E}">
        <p14:creationId xmlns:p14="http://schemas.microsoft.com/office/powerpoint/2010/main" val="163361020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93</a:t>
            </a:r>
          </a:p>
        </p:txBody>
      </p:sp>
      <p:sp>
        <p:nvSpPr>
          <p:cNvPr id="7" name="Rectangle 6"/>
          <p:cNvSpPr/>
          <p:nvPr/>
        </p:nvSpPr>
        <p:spPr>
          <a:xfrm>
            <a:off x="463352" y="533400"/>
            <a:ext cx="8299648" cy="3123932"/>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Basal levels of thyroid hormone are essential for normal metabolic rate. Thyroid hormones increase synthesis of Na</a:t>
            </a:r>
            <a:r>
              <a:rPr lang="en-GB" sz="1600" b="1" baseline="30000" dirty="0">
                <a:latin typeface="Helvetica LT Std" pitchFamily="34" charset="0"/>
              </a:rPr>
              <a:t>+</a:t>
            </a:r>
            <a:r>
              <a:rPr lang="en-GB" sz="1600" b="1" dirty="0">
                <a:latin typeface="Helvetica LT Std" pitchFamily="34" charset="0"/>
              </a:rPr>
              <a:t>–K</a:t>
            </a:r>
            <a:r>
              <a:rPr lang="en-GB" sz="1600" b="1" baseline="30000" dirty="0">
                <a:latin typeface="Helvetica LT Std" pitchFamily="34" charset="0"/>
              </a:rPr>
              <a:t>+</a:t>
            </a:r>
            <a:r>
              <a:rPr lang="en-GB" sz="1600" b="1" dirty="0">
                <a:latin typeface="Helvetica LT Std" pitchFamily="34" charset="0"/>
              </a:rPr>
              <a:t> ATPase and enhance production of uncoupling proteins (UCPs). UCPs uncouple the mitochondrial electron transport chain so it produces heat rather than driving ATP synthase. Thyroid hormones also increase protein turnover and potentiate responses to cortisol, glucagon, growth hormone and </a:t>
            </a:r>
            <a:r>
              <a:rPr lang="en-GB" sz="1600" b="1" dirty="0" err="1">
                <a:latin typeface="Helvetica LT Std" pitchFamily="34" charset="0"/>
              </a:rPr>
              <a:t>catecholamines</a:t>
            </a:r>
            <a:r>
              <a:rPr lang="en-GB" sz="1600" b="1" dirty="0">
                <a:latin typeface="Helvetica LT Std" pitchFamily="34" charset="0"/>
              </a:rPr>
              <a:t>. Low amounts of thyroid hormone are essential for normal postnatal growth.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Iodine insufficiency or failure of uptake produces hypothyroidism. In the </a:t>
            </a:r>
            <a:r>
              <a:rPr lang="en-GB" sz="1600" b="1" dirty="0" err="1">
                <a:latin typeface="Helvetica LT Std" pitchFamily="34" charset="0"/>
              </a:rPr>
              <a:t>fetus</a:t>
            </a:r>
            <a:r>
              <a:rPr lang="en-GB" sz="1600" b="1" dirty="0">
                <a:latin typeface="Helvetica LT Std" pitchFamily="34" charset="0"/>
              </a:rPr>
              <a:t> and neonate this impedes development; in adults the main symptoms are lethargy, sluggishness and an intolerance to cold. Severe cases give rise to myxoedema. Hyperthyroidism is characterized by exophthalmia, behavioural excitability, tremor, weight loss and tachycardia.</a:t>
            </a:r>
            <a:endParaRPr lang="en-IN" sz="1600" dirty="0">
              <a:latin typeface="Helvetica LT Std" pitchFamily="34" charset="0"/>
            </a:endParaRPr>
          </a:p>
        </p:txBody>
      </p:sp>
    </p:spTree>
    <p:extLst>
      <p:ext uri="{BB962C8B-B14F-4D97-AF65-F5344CB8AC3E}">
        <p14:creationId xmlns:p14="http://schemas.microsoft.com/office/powerpoint/2010/main" val="171936243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94</a:t>
            </a:r>
          </a:p>
        </p:txBody>
      </p:sp>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49 Growth factors </a:t>
            </a:r>
            <a:endParaRPr lang="en-US" sz="2500" b="1" i="1" dirty="0">
              <a:solidFill>
                <a:srgbClr val="C00000"/>
              </a:solidFill>
            </a:endParaRPr>
          </a:p>
        </p:txBody>
      </p:sp>
      <p:sp>
        <p:nvSpPr>
          <p:cNvPr id="5" name="Rectangle 4"/>
          <p:cNvSpPr/>
          <p:nvPr/>
        </p:nvSpPr>
        <p:spPr>
          <a:xfrm>
            <a:off x="463352" y="1036320"/>
            <a:ext cx="8299648" cy="4185761"/>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Mitosis, cell growth and apoptosis (programmed cell death) are controlled by growth factors. These variably stimulate mitosis, promote growth (trophic effect) and inhibit apoptosis (promote cell survival). Growth factors are classified into families: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err="1">
                <a:latin typeface="Helvetica LT Std" pitchFamily="34" charset="0"/>
              </a:rPr>
              <a:t>Neurotrophins</a:t>
            </a:r>
            <a:r>
              <a:rPr lang="en-GB" sz="1600" b="1" dirty="0">
                <a:latin typeface="Helvetica LT Std" pitchFamily="34" charset="0"/>
              </a:rPr>
              <a:t> (nerve growth factor, NGF) are important for development and survival of the nervous system. The epidermal growth factor (EGF) family includes the mitogens EGF and transforming growth factor-α (TGFα). Fibroblast growth factors are </a:t>
            </a:r>
            <a:r>
              <a:rPr lang="en-GB" sz="1600" b="1" dirty="0" err="1">
                <a:latin typeface="Helvetica LT Std" pitchFamily="34" charset="0"/>
              </a:rPr>
              <a:t>mitogenic</a:t>
            </a:r>
            <a:r>
              <a:rPr lang="en-GB" sz="1600" b="1" dirty="0">
                <a:latin typeface="Helvetica LT Std" pitchFamily="34" charset="0"/>
              </a:rPr>
              <a:t> and induce angiogenesis. The transforming growth factor-</a:t>
            </a:r>
            <a:r>
              <a:rPr lang="en-GB" sz="1600" b="1" dirty="0">
                <a:latin typeface="Helvetica LT Std" pitchFamily="34" charset="0"/>
                <a:sym typeface="Symbol"/>
              </a:rPr>
              <a:t></a:t>
            </a:r>
            <a:r>
              <a:rPr lang="en-GB" sz="1600" b="1" dirty="0">
                <a:latin typeface="Helvetica LT Std" pitchFamily="34" charset="0"/>
              </a:rPr>
              <a:t> (TGF</a:t>
            </a:r>
            <a:r>
              <a:rPr lang="en-GB" sz="1600" b="1" dirty="0">
                <a:latin typeface="Helvetica LT Std" pitchFamily="34" charset="0"/>
                <a:sym typeface="Symbol"/>
              </a:rPr>
              <a:t></a:t>
            </a:r>
            <a:r>
              <a:rPr lang="en-GB" sz="1600" b="1" dirty="0">
                <a:latin typeface="Helvetica LT Std" pitchFamily="34" charset="0"/>
              </a:rPr>
              <a:t>) superfamily is crucial for embryogenesis, tissue development and remodelling. Platelet-derived growth factor (PDGF) stimulates cell division, growth and survival, and is important in tissue repair. Insulin and insulin-like growth factors (IGF-1 and IGF-2) are </a:t>
            </a:r>
            <a:r>
              <a:rPr lang="en-GB" sz="1600" b="1" dirty="0" err="1">
                <a:latin typeface="Helvetica LT Std" pitchFamily="34" charset="0"/>
              </a:rPr>
              <a:t>mitogenic</a:t>
            </a:r>
            <a:r>
              <a:rPr lang="en-GB" sz="1600" b="1" dirty="0">
                <a:latin typeface="Helvetica LT Std" pitchFamily="34" charset="0"/>
              </a:rPr>
              <a:t>, trophic and act as survival factors.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Numerous other hormones have </a:t>
            </a:r>
            <a:r>
              <a:rPr lang="en-GB" sz="1600" b="1" dirty="0" err="1">
                <a:latin typeface="Helvetica LT Std" pitchFamily="34" charset="0"/>
              </a:rPr>
              <a:t>mitogenic</a:t>
            </a:r>
            <a:r>
              <a:rPr lang="en-GB" sz="1600" b="1" dirty="0">
                <a:latin typeface="Helvetica LT Std" pitchFamily="34" charset="0"/>
              </a:rPr>
              <a:t> properties, e.g. erythropoietin and cytokines drive red and white cell production and are described as growth factors. </a:t>
            </a:r>
            <a:endParaRPr lang="en-IN" sz="1600" dirty="0">
              <a:latin typeface="Helvetica LT Std" pitchFamily="34" charset="0"/>
            </a:endParaRPr>
          </a:p>
        </p:txBody>
      </p:sp>
    </p:spTree>
    <p:extLst>
      <p:ext uri="{BB962C8B-B14F-4D97-AF65-F5344CB8AC3E}">
        <p14:creationId xmlns:p14="http://schemas.microsoft.com/office/powerpoint/2010/main" val="395793510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95</a:t>
            </a:r>
          </a:p>
        </p:txBody>
      </p:sp>
      <p:sp>
        <p:nvSpPr>
          <p:cNvPr id="7" name="Rectangle 6"/>
          <p:cNvSpPr/>
          <p:nvPr/>
        </p:nvSpPr>
        <p:spPr>
          <a:xfrm>
            <a:off x="463352" y="533400"/>
            <a:ext cx="8299648" cy="344709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Many growth factors activate receptor tyrosine kinases, and initiate a cascade of downstream proteins and kinases including mitogen-activated protein kinases (MAP kinase).  These induce production of transcription factors that drive expression of further genes. The MAP kinase pathway is the main intracellular pathway for stimulation of mitosis.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The </a:t>
            </a:r>
            <a:r>
              <a:rPr lang="en-GB" sz="1600" b="1" dirty="0" err="1">
                <a:latin typeface="Helvetica LT Std" pitchFamily="34" charset="0"/>
              </a:rPr>
              <a:t>TGFß</a:t>
            </a:r>
            <a:r>
              <a:rPr lang="en-GB" sz="1600" b="1" dirty="0">
                <a:latin typeface="Helvetica LT Std" pitchFamily="34" charset="0"/>
              </a:rPr>
              <a:t> family acts via receptor serine–threonine kinases, and the downstream pathways involve proteins called SMADs, and eventually activate gene regulatory proteins. Growth hormone, erythropoietin and cytokines activate receptors signalling through Janus kinases (JAKs).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Cancer involves mutations in genes (oncogenes) that impact cell division and/or apoptosis. Genes related to control of MAP kinase pathways are commonly defective in tumours. EGF has been associated with maintenance of colorectal and breast cancers. </a:t>
            </a:r>
            <a:endParaRPr lang="en-IN" sz="1600" dirty="0">
              <a:latin typeface="Helvetica LT Std" pitchFamily="34" charset="0"/>
            </a:endParaRPr>
          </a:p>
        </p:txBody>
      </p:sp>
    </p:spTree>
    <p:extLst>
      <p:ext uri="{BB962C8B-B14F-4D97-AF65-F5344CB8AC3E}">
        <p14:creationId xmlns:p14="http://schemas.microsoft.com/office/powerpoint/2010/main" val="225505259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96</a:t>
            </a:r>
          </a:p>
        </p:txBody>
      </p:sp>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50 Somatic and skeletal growth</a:t>
            </a:r>
            <a:endParaRPr lang="en-US" sz="2500" b="1" i="1" dirty="0">
              <a:solidFill>
                <a:srgbClr val="C00000"/>
              </a:solidFill>
            </a:endParaRPr>
          </a:p>
        </p:txBody>
      </p:sp>
      <p:sp>
        <p:nvSpPr>
          <p:cNvPr id="5" name="Rectangle 4"/>
          <p:cNvSpPr/>
          <p:nvPr/>
        </p:nvSpPr>
        <p:spPr>
          <a:xfrm>
            <a:off x="463352" y="1036320"/>
            <a:ext cx="8299648" cy="5247590"/>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Growth hormone is essential for normal growth, and stimulates growth in muscles, bones and connective tissue. It is released from the pituitary, with surges after birth and around puberty corresponding to phases of rapid growth; levels then decline steadily into old age. Release is driven by hypothalamic growth hormone-releasing hormone (GHRH) and inhibited by somatostatin. Levels vary throughout the day, being highest during deep sleep.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Growth hormone stimulates release of insulin-like growth factor-1 (IGF-1), which is responsible for most of its effects on growth. Adequate fuel supplies, growth factors, and thyroid and sex hormones are required for full expression of the effects of growth hormone.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Overproduction of growth hormone is associated with gigantism, underproduction with the more common dwarfism. Defects in the GH receptor or IGF-1 pathways cause growth retardation. Excess growth hormone in adults leads to acromegaly.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Bones are composed of a collagen–glycoprotein matrix into which hydroxyapatite is deposited. Cortical bone provides strength. Trabecular (spongy) bone surrounds the marrow. Bones grow from the growth plate. Collagen matrix is laid down by chondrocytes, followed by calcification by osteoblasts. The growth plate becomes calcified (epiphyseal closure) when growth is complete, driven by sex steroids at puberty.  </a:t>
            </a:r>
            <a:endParaRPr lang="en-IN" sz="1600" dirty="0">
              <a:latin typeface="Helvetica LT Std" pitchFamily="34" charset="0"/>
            </a:endParaRPr>
          </a:p>
        </p:txBody>
      </p:sp>
    </p:spTree>
    <p:extLst>
      <p:ext uri="{BB962C8B-B14F-4D97-AF65-F5344CB8AC3E}">
        <p14:creationId xmlns:p14="http://schemas.microsoft.com/office/powerpoint/2010/main" val="285119673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97</a:t>
            </a:r>
          </a:p>
        </p:txBody>
      </p:sp>
      <p:sp>
        <p:nvSpPr>
          <p:cNvPr id="7" name="Rectangle 6"/>
          <p:cNvSpPr/>
          <p:nvPr/>
        </p:nvSpPr>
        <p:spPr>
          <a:xfrm>
            <a:off x="463352" y="533400"/>
            <a:ext cx="8299648" cy="3123932"/>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Osteoblasts develop into osteocytes which maintain matrix integrity; they can also mobilize Ca</a:t>
            </a:r>
            <a:r>
              <a:rPr lang="en-GB" sz="1600" b="1" baseline="30000" dirty="0">
                <a:latin typeface="Helvetica LT Std" pitchFamily="34" charset="0"/>
              </a:rPr>
              <a:t>2+</a:t>
            </a:r>
            <a:r>
              <a:rPr lang="en-GB" sz="1600" b="1" dirty="0">
                <a:latin typeface="Helvetica LT Std" pitchFamily="34" charset="0"/>
              </a:rPr>
              <a:t> by dissolving hydroxyapatite. Osteoclasts are similar to macrophages and remove old matrix. Osteoblasts, osteocytes and osteoclasts are present in mature bone, and differentiate from bone marrow stem cells. They allow bone remodelling in response to changes in skeletal stress, and are essential for repair of broken bones.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5"/>
            </a:pPr>
            <a:r>
              <a:rPr lang="en-GB" sz="1600" b="1" dirty="0">
                <a:latin typeface="Helvetica LT Std" pitchFamily="34" charset="0"/>
              </a:rPr>
              <a:t>IGF-1 and IGF-2 stimulate division, differentiation and matrix-secreting activity of osteoblasts and chondrocytes; the </a:t>
            </a:r>
            <a:r>
              <a:rPr lang="en-GB" sz="1600" b="1" dirty="0" err="1">
                <a:latin typeface="Helvetica LT Std" pitchFamily="34" charset="0"/>
              </a:rPr>
              <a:t>TGFß</a:t>
            </a:r>
            <a:r>
              <a:rPr lang="en-GB" sz="1600" b="1" dirty="0">
                <a:latin typeface="Helvetica LT Std" pitchFamily="34" charset="0"/>
              </a:rPr>
              <a:t> family of growth factors provides the same stimuli for osteoclasts. Loss of sex steroids after menopause increases interleukin-6 synthesis by osteoblasts. This stimulates differentiation of osteoclasts and thus bone reabsorption. Consequent weakening of the skeleton increases the risk of fracture in older women. </a:t>
            </a:r>
            <a:endParaRPr lang="en-IN" sz="1600" dirty="0">
              <a:latin typeface="Helvetica LT Std" pitchFamily="34" charset="0"/>
            </a:endParaRPr>
          </a:p>
        </p:txBody>
      </p:sp>
    </p:spTree>
    <p:extLst>
      <p:ext uri="{BB962C8B-B14F-4D97-AF65-F5344CB8AC3E}">
        <p14:creationId xmlns:p14="http://schemas.microsoft.com/office/powerpoint/2010/main" val="217761699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98</a:t>
            </a:r>
          </a:p>
        </p:txBody>
      </p:sp>
      <p:sp>
        <p:nvSpPr>
          <p:cNvPr id="4" name="Title 3"/>
          <p:cNvSpPr>
            <a:spLocks noGrp="1"/>
          </p:cNvSpPr>
          <p:nvPr>
            <p:ph type="ctrTitle"/>
          </p:nvPr>
        </p:nvSpPr>
        <p:spPr>
          <a:xfrm>
            <a:off x="609600" y="457200"/>
            <a:ext cx="7772400" cy="511176"/>
          </a:xfrm>
        </p:spPr>
        <p:txBody>
          <a:bodyPr>
            <a:noAutofit/>
          </a:bodyPr>
          <a:lstStyle/>
          <a:p>
            <a:r>
              <a:rPr lang="en-IN" sz="2500" b="1" dirty="0">
                <a:solidFill>
                  <a:srgbClr val="C00000"/>
                </a:solidFill>
              </a:rPr>
              <a:t>51 Control of plasma calcium</a:t>
            </a:r>
            <a:endParaRPr lang="en-US" sz="2500" b="1" i="1" dirty="0">
              <a:solidFill>
                <a:srgbClr val="C00000"/>
              </a:solidFill>
            </a:endParaRPr>
          </a:p>
        </p:txBody>
      </p:sp>
      <p:sp>
        <p:nvSpPr>
          <p:cNvPr id="5" name="Rectangle 4"/>
          <p:cNvSpPr/>
          <p:nvPr/>
        </p:nvSpPr>
        <p:spPr>
          <a:xfrm>
            <a:off x="463352" y="1036320"/>
            <a:ext cx="8299648" cy="3447098"/>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a:pPr>
            <a:r>
              <a:rPr lang="en-GB" sz="1600" b="1" dirty="0">
                <a:latin typeface="Helvetica LT Std" pitchFamily="34" charset="0"/>
              </a:rPr>
              <a:t>Parathyroid hormone (PTH) is a peptide and the major controller of free Ca</a:t>
            </a:r>
            <a:r>
              <a:rPr lang="en-GB" sz="1600" b="1" baseline="30000" dirty="0">
                <a:latin typeface="Helvetica LT Std" pitchFamily="34" charset="0"/>
              </a:rPr>
              <a:t>2+</a:t>
            </a:r>
            <a:r>
              <a:rPr lang="en-GB" sz="1600" b="1" dirty="0">
                <a:latin typeface="Helvetica LT Std" pitchFamily="34" charset="0"/>
              </a:rPr>
              <a:t> in the body. It is released from chief cells in the parathyroid glands when plasma [Ca</a:t>
            </a:r>
            <a:r>
              <a:rPr lang="en-GB" sz="1600" b="1" baseline="30000" dirty="0">
                <a:latin typeface="Helvetica LT Std" pitchFamily="34" charset="0"/>
              </a:rPr>
              <a:t>2+</a:t>
            </a:r>
            <a:r>
              <a:rPr lang="en-GB" sz="1600" b="1" dirty="0">
                <a:latin typeface="Helvetica LT Std" pitchFamily="34" charset="0"/>
              </a:rPr>
              <a:t>] falls. Binding of Ca</a:t>
            </a:r>
            <a:r>
              <a:rPr lang="en-GB" sz="1600" b="1" baseline="30000" dirty="0">
                <a:latin typeface="Helvetica LT Std" pitchFamily="34" charset="0"/>
              </a:rPr>
              <a:t>2+</a:t>
            </a:r>
            <a:r>
              <a:rPr lang="en-GB" sz="1600" b="1" dirty="0">
                <a:latin typeface="Helvetica LT Std" pitchFamily="34" charset="0"/>
              </a:rPr>
              <a:t> to Ca</a:t>
            </a:r>
            <a:r>
              <a:rPr lang="en-GB" sz="1600" b="1" baseline="30000" dirty="0">
                <a:latin typeface="Helvetica LT Std" pitchFamily="34" charset="0"/>
              </a:rPr>
              <a:t>2+</a:t>
            </a:r>
            <a:r>
              <a:rPr lang="en-GB" sz="1600" b="1" dirty="0">
                <a:latin typeface="Helvetica LT Std" pitchFamily="34" charset="0"/>
              </a:rPr>
              <a:t>-sensing receptors on chief cells normally inhibits release of PTH.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PTH activates receptors in bone, gut and kidney. Acutely, it stimulates </a:t>
            </a:r>
            <a:r>
              <a:rPr lang="en-GB" sz="1600" b="1" dirty="0" err="1">
                <a:latin typeface="Helvetica LT Std" pitchFamily="34" charset="0"/>
              </a:rPr>
              <a:t>osteolysis</a:t>
            </a:r>
            <a:r>
              <a:rPr lang="en-GB" sz="1600" b="1" dirty="0">
                <a:latin typeface="Helvetica LT Std" pitchFamily="34" charset="0"/>
              </a:rPr>
              <a:t> of bone to release Ca</a:t>
            </a:r>
            <a:r>
              <a:rPr lang="en-GB" sz="1600" b="1" baseline="30000" dirty="0">
                <a:latin typeface="Helvetica LT Std" pitchFamily="34" charset="0"/>
              </a:rPr>
              <a:t>2+</a:t>
            </a:r>
            <a:r>
              <a:rPr lang="en-GB" sz="1600" b="1" dirty="0">
                <a:latin typeface="Helvetica LT Std" pitchFamily="34" charset="0"/>
              </a:rPr>
              <a:t>, and in the longer term increases osteoclast activity. PTH acting with 1,25-dihydroxycholecalciferol enhances absorption of Ca</a:t>
            </a:r>
            <a:r>
              <a:rPr lang="en-GB" sz="1600" b="1" baseline="30000" dirty="0">
                <a:latin typeface="Helvetica LT Std" pitchFamily="34" charset="0"/>
              </a:rPr>
              <a:t>2+</a:t>
            </a:r>
            <a:r>
              <a:rPr lang="en-GB" sz="1600" b="1" dirty="0">
                <a:latin typeface="Helvetica LT Std" pitchFamily="34" charset="0"/>
              </a:rPr>
              <a:t> in the gut and reabsorption of Ca</a:t>
            </a:r>
            <a:r>
              <a:rPr lang="en-GB" sz="1600" b="1" baseline="30000" dirty="0">
                <a:latin typeface="Helvetica LT Std" pitchFamily="34" charset="0"/>
              </a:rPr>
              <a:t>2+</a:t>
            </a:r>
            <a:r>
              <a:rPr lang="en-GB" sz="1600" b="1" dirty="0">
                <a:latin typeface="Helvetica LT Std" pitchFamily="34" charset="0"/>
              </a:rPr>
              <a:t> in the kidney; it also decreases reabsorption of phosphate. PTH also stimulates renal production of 1,25-dihydroxycholecalciferol.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a:pPr>
            <a:r>
              <a:rPr lang="en-GB" sz="1600" b="1" dirty="0">
                <a:latin typeface="Helvetica LT Std" pitchFamily="34" charset="0"/>
              </a:rPr>
              <a:t>Calcitonin is a peptide released from C cells of the thyroid gland in response to high plasma Ca</a:t>
            </a:r>
            <a:r>
              <a:rPr lang="en-GB" sz="1600" b="1" baseline="30000" dirty="0">
                <a:latin typeface="Helvetica LT Std" pitchFamily="34" charset="0"/>
              </a:rPr>
              <a:t>2+</a:t>
            </a:r>
            <a:r>
              <a:rPr lang="en-GB" sz="1600" b="1" dirty="0">
                <a:latin typeface="Helvetica LT Std" pitchFamily="34" charset="0"/>
              </a:rPr>
              <a:t>. Calcitonin inhibits bone resorption by osteocytes and possibly renal Ca</a:t>
            </a:r>
            <a:r>
              <a:rPr lang="en-GB" sz="1600" b="1" baseline="30000" dirty="0">
                <a:latin typeface="Helvetica LT Std" pitchFamily="34" charset="0"/>
              </a:rPr>
              <a:t>2+</a:t>
            </a:r>
            <a:r>
              <a:rPr lang="en-GB" sz="1600" b="1" dirty="0">
                <a:latin typeface="Helvetica LT Std" pitchFamily="34" charset="0"/>
              </a:rPr>
              <a:t> reabsorption, thus reducing plasma [Ca</a:t>
            </a:r>
            <a:r>
              <a:rPr lang="en-GB" sz="1600" b="1" baseline="30000" dirty="0">
                <a:latin typeface="Helvetica LT Std" pitchFamily="34" charset="0"/>
              </a:rPr>
              <a:t>2+</a:t>
            </a:r>
            <a:r>
              <a:rPr lang="en-GB" sz="1600" b="1" dirty="0">
                <a:latin typeface="Helvetica LT Std" pitchFamily="34" charset="0"/>
              </a:rPr>
              <a:t>]. </a:t>
            </a:r>
            <a:endParaRPr lang="en-IN" sz="1600" dirty="0">
              <a:latin typeface="Helvetica LT Std" pitchFamily="34" charset="0"/>
            </a:endParaRPr>
          </a:p>
        </p:txBody>
      </p:sp>
    </p:spTree>
    <p:extLst>
      <p:ext uri="{BB962C8B-B14F-4D97-AF65-F5344CB8AC3E}">
        <p14:creationId xmlns:p14="http://schemas.microsoft.com/office/powerpoint/2010/main" val="222440012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604448" y="0"/>
            <a:ext cx="539552" cy="5486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latin typeface="Helvetica LT Std" pitchFamily="34" charset="0"/>
              </a:rPr>
              <a:t>99</a:t>
            </a:r>
          </a:p>
        </p:txBody>
      </p:sp>
      <p:sp>
        <p:nvSpPr>
          <p:cNvPr id="7" name="Rectangle 6"/>
          <p:cNvSpPr/>
          <p:nvPr/>
        </p:nvSpPr>
        <p:spPr>
          <a:xfrm>
            <a:off x="463352" y="533400"/>
            <a:ext cx="8299648" cy="3939540"/>
          </a:xfrm>
          <a:prstGeom prst="rect">
            <a:avLst/>
          </a:prstGeom>
        </p:spPr>
        <p:txBody>
          <a:bodyPr wrap="square">
            <a:spAutoFit/>
          </a:bodyPr>
          <a:lstStyle/>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Vitamin D includes </a:t>
            </a:r>
            <a:r>
              <a:rPr lang="en-GB" sz="1600" b="1" dirty="0" err="1">
                <a:latin typeface="Helvetica LT Std" pitchFamily="34" charset="0"/>
              </a:rPr>
              <a:t>ergocalciferol</a:t>
            </a:r>
            <a:r>
              <a:rPr lang="en-GB" sz="1600" b="1" dirty="0">
                <a:latin typeface="Helvetica LT Std" pitchFamily="34" charset="0"/>
              </a:rPr>
              <a:t> and </a:t>
            </a:r>
            <a:r>
              <a:rPr lang="en-GB" sz="1600" b="1" dirty="0" err="1">
                <a:latin typeface="Helvetica LT Std" pitchFamily="34" charset="0"/>
              </a:rPr>
              <a:t>cholecalciferol</a:t>
            </a:r>
            <a:r>
              <a:rPr lang="en-GB" sz="1600" b="1" dirty="0">
                <a:latin typeface="Helvetica LT Std" pitchFamily="34" charset="0"/>
              </a:rPr>
              <a:t>. The primary source is dietary; </a:t>
            </a:r>
            <a:r>
              <a:rPr lang="en-GB" sz="1600" b="1" dirty="0" err="1">
                <a:latin typeface="Helvetica LT Std" pitchFamily="34" charset="0"/>
              </a:rPr>
              <a:t>cholecalciferol</a:t>
            </a:r>
            <a:r>
              <a:rPr lang="en-GB" sz="1600" b="1" dirty="0">
                <a:latin typeface="Helvetica LT Std" pitchFamily="34" charset="0"/>
              </a:rPr>
              <a:t> is also formed in the skin in the presence of ultraviolet light. Vitamin D is converted to 1,25-dihydroxycholecalciferol in the kidney under the influence of PTH. 1,25-Dihydroxycholecalciferol is steroid-like and binds to intracellular receptors of the steroid receptor superfamily to drive gene transcription. Its major action is to enable Ca</a:t>
            </a:r>
            <a:r>
              <a:rPr lang="en-GB" sz="1600" b="1" baseline="30000" dirty="0">
                <a:latin typeface="Helvetica LT Std" pitchFamily="34" charset="0"/>
              </a:rPr>
              <a:t>2+</a:t>
            </a:r>
            <a:r>
              <a:rPr lang="en-GB" sz="1600" b="1" dirty="0">
                <a:latin typeface="Helvetica LT Std" pitchFamily="34" charset="0"/>
              </a:rPr>
              <a:t> absorption from the gut, but it also promotes renal Ca</a:t>
            </a:r>
            <a:r>
              <a:rPr lang="en-GB" sz="1600" b="1" baseline="30000" dirty="0">
                <a:latin typeface="Helvetica LT Std" pitchFamily="34" charset="0"/>
              </a:rPr>
              <a:t>2+</a:t>
            </a:r>
            <a:r>
              <a:rPr lang="en-GB" sz="1600" b="1" dirty="0">
                <a:latin typeface="Helvetica LT Std" pitchFamily="34" charset="0"/>
              </a:rPr>
              <a:t> reabsorption. Its effects are generally augmented by PTH.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Lack of vitamin D in children leads to inadequate bone calcification and rickets. In adults, insufficiency leads to bone wasting (</a:t>
            </a:r>
            <a:r>
              <a:rPr lang="en-GB" sz="1600" b="1" dirty="0" err="1">
                <a:latin typeface="Helvetica LT Std" pitchFamily="34" charset="0"/>
              </a:rPr>
              <a:t>osteomalacia</a:t>
            </a:r>
            <a:r>
              <a:rPr lang="en-GB" sz="1600" b="1" dirty="0">
                <a:latin typeface="Helvetica LT Std" pitchFamily="34" charset="0"/>
              </a:rPr>
              <a:t>), with similar symptoms to osteoporosis. Recent evidence suggests it also impairs the immune system.   </a:t>
            </a:r>
            <a:endParaRPr lang="en-IN" sz="1600" dirty="0">
              <a:latin typeface="Helvetica LT Std" pitchFamily="34" charset="0"/>
            </a:endParaRPr>
          </a:p>
          <a:p>
            <a:pPr marL="342900" indent="-342900">
              <a:spcBef>
                <a:spcPts val="300"/>
              </a:spcBef>
              <a:spcAft>
                <a:spcPts val="300"/>
              </a:spcAft>
              <a:buClr>
                <a:srgbClr val="C00000"/>
              </a:buClr>
              <a:buFont typeface="+mj-lt"/>
              <a:buAutoNum type="arabicPeriod" startAt="4"/>
            </a:pPr>
            <a:r>
              <a:rPr lang="en-GB" sz="1600" b="1" dirty="0">
                <a:latin typeface="Helvetica LT Std" pitchFamily="34" charset="0"/>
              </a:rPr>
              <a:t>Growth-promoting hormones (growth hormone, thyroid hormones and sex steroids) promote incorporation of Ca</a:t>
            </a:r>
            <a:r>
              <a:rPr lang="en-GB" sz="1600" b="1" baseline="30000" dirty="0">
                <a:latin typeface="Helvetica LT Std" pitchFamily="34" charset="0"/>
              </a:rPr>
              <a:t>2+</a:t>
            </a:r>
            <a:r>
              <a:rPr lang="en-GB" sz="1600" b="1" dirty="0">
                <a:latin typeface="Helvetica LT Std" pitchFamily="34" charset="0"/>
              </a:rPr>
              <a:t> into bones. Excess corticosteroids inhibit Ca</a:t>
            </a:r>
            <a:r>
              <a:rPr lang="en-GB" sz="1600" b="1" baseline="30000" dirty="0">
                <a:latin typeface="Helvetica LT Std" pitchFamily="34" charset="0"/>
              </a:rPr>
              <a:t>2+</a:t>
            </a:r>
            <a:r>
              <a:rPr lang="en-GB" sz="1600" b="1" dirty="0">
                <a:latin typeface="Helvetica LT Std" pitchFamily="34" charset="0"/>
              </a:rPr>
              <a:t> uptake from the gut and reabsorption from the kidney. </a:t>
            </a:r>
            <a:endParaRPr lang="en-IN" sz="1600" dirty="0">
              <a:latin typeface="Helvetica LT Std" pitchFamily="34" charset="0"/>
            </a:endParaRPr>
          </a:p>
        </p:txBody>
      </p:sp>
    </p:spTree>
    <p:extLst>
      <p:ext uri="{BB962C8B-B14F-4D97-AF65-F5344CB8AC3E}">
        <p14:creationId xmlns:p14="http://schemas.microsoft.com/office/powerpoint/2010/main" val="3636414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1021</TotalTime>
  <Words>21393</Words>
  <Application>Microsoft Office PowerPoint</Application>
  <PresentationFormat>On-screen Show (4:3)</PresentationFormat>
  <Paragraphs>568</Paragraphs>
  <Slides>124</Slides>
  <Notes>0</Notes>
  <HiddenSlides>0</HiddenSlides>
  <MMClips>0</MMClips>
  <ScaleCrop>false</ScaleCrop>
  <HeadingPairs>
    <vt:vector size="4" baseType="variant">
      <vt:variant>
        <vt:lpstr>Theme</vt:lpstr>
      </vt:variant>
      <vt:variant>
        <vt:i4>1</vt:i4>
      </vt:variant>
      <vt:variant>
        <vt:lpstr>Slide Titles</vt:lpstr>
      </vt:variant>
      <vt:variant>
        <vt:i4>124</vt:i4>
      </vt:variant>
    </vt:vector>
  </HeadingPairs>
  <TitlesOfParts>
    <vt:vector size="125" baseType="lpstr">
      <vt:lpstr>Office Theme</vt:lpstr>
      <vt:lpstr>Key Points Revision</vt:lpstr>
      <vt:lpstr>1 Homeostasis and the physiology of proteins</vt:lpstr>
      <vt:lpstr>2 Body water compartments and physiological fluids</vt:lpstr>
      <vt:lpstr>PowerPoint Presentation</vt:lpstr>
      <vt:lpstr>3 Cells, membranes and organelles </vt:lpstr>
      <vt:lpstr>PowerPoint Presentation</vt:lpstr>
      <vt:lpstr>4 Membrane transport and ion channels</vt:lpstr>
      <vt:lpstr>PowerPoint Presentation</vt:lpstr>
      <vt:lpstr>5 Biological electricity</vt:lpstr>
      <vt:lpstr>PowerPoint Presentation</vt:lpstr>
      <vt:lpstr>6 Conduction of action potentials</vt:lpstr>
      <vt:lpstr>7 Cell signalling</vt:lpstr>
      <vt:lpstr>PowerPoint Presentation</vt:lpstr>
      <vt:lpstr>8 The autonomic nervous system</vt:lpstr>
      <vt:lpstr>PowerPoint Presentation</vt:lpstr>
      <vt:lpstr>9 Blood</vt:lpstr>
      <vt:lpstr>PowerPoint Presentation</vt:lpstr>
      <vt:lpstr>10 Platelets and haemostasis</vt:lpstr>
      <vt:lpstr>PowerPoint Presentation</vt:lpstr>
      <vt:lpstr>11 Defence: inflammation and immunity</vt:lpstr>
      <vt:lpstr>PowerPoint Presentation</vt:lpstr>
      <vt:lpstr>12 Principles of diffusion and flow </vt:lpstr>
      <vt:lpstr>PowerPoint Presentation</vt:lpstr>
      <vt:lpstr>13 Thermoregulation</vt:lpstr>
      <vt:lpstr>PowerPoint Presentation</vt:lpstr>
      <vt:lpstr>14 Altitude and aerospace physiology </vt:lpstr>
      <vt:lpstr>PowerPoint Presentation</vt:lpstr>
      <vt:lpstr>15 Skeletal muscle and its contraction</vt:lpstr>
      <vt:lpstr>16 Neuromuscular junction and whole  muscle contraction</vt:lpstr>
      <vt:lpstr>PowerPoint Presentation</vt:lpstr>
      <vt:lpstr>17 Motor units, recruitment and summation</vt:lpstr>
      <vt:lpstr>18 Cardiac and smooth muscle</vt:lpstr>
      <vt:lpstr>PowerPoint Presentation</vt:lpstr>
      <vt:lpstr>19 Introduction to the cardiovascular system</vt:lpstr>
      <vt:lpstr>PowerPoint Presentation</vt:lpstr>
      <vt:lpstr>20 The heart</vt:lpstr>
      <vt:lpstr>PowerPoint Presentation</vt:lpstr>
      <vt:lpstr>21 The cardiac cycle</vt:lpstr>
      <vt:lpstr>PowerPoint Presentation</vt:lpstr>
      <vt:lpstr>22 Initiation of the heart beat and excitation–contraction coupling </vt:lpstr>
      <vt:lpstr>PowerPoint Presentation</vt:lpstr>
      <vt:lpstr>23 Control of cardiac output and Starling’s law of the heart</vt:lpstr>
      <vt:lpstr>PowerPoint Presentation</vt:lpstr>
      <vt:lpstr>24 Blood vessels</vt:lpstr>
      <vt:lpstr>PowerPoint Presentation</vt:lpstr>
      <vt:lpstr>25 Control of blood pressure and blood volume</vt:lpstr>
      <vt:lpstr>PowerPoint Presentation</vt:lpstr>
      <vt:lpstr>26 The microcirculation, filtration and lymphatics</vt:lpstr>
      <vt:lpstr>PowerPoint Presentation</vt:lpstr>
      <vt:lpstr>27 Local control of blood flow and specific circulations</vt:lpstr>
      <vt:lpstr>PowerPoint Presentation</vt:lpstr>
      <vt:lpstr>28 Introduction to the respiratory system</vt:lpstr>
      <vt:lpstr>PowerPoint Presentation</vt:lpstr>
      <vt:lpstr>29 Lung mechanics</vt:lpstr>
      <vt:lpstr>PowerPoint Presentation</vt:lpstr>
      <vt:lpstr>30 Transport of gases and the gas laws</vt:lpstr>
      <vt:lpstr>PowerPoint Presentation</vt:lpstr>
      <vt:lpstr>31 Carriage of oxygen and carbon dioxide by the blood</vt:lpstr>
      <vt:lpstr>PowerPoint Presentation</vt:lpstr>
      <vt:lpstr>32 Control of breathing</vt:lpstr>
      <vt:lpstr>PowerPoint Presentation</vt:lpstr>
      <vt:lpstr>33 Ventilation–perfusion matching and right to left shunts</vt:lpstr>
      <vt:lpstr>PowerPoint Presentation</vt:lpstr>
      <vt:lpstr>34 Introduction to the renal system</vt:lpstr>
      <vt:lpstr>PowerPoint Presentation</vt:lpstr>
      <vt:lpstr>35 Renal filtration</vt:lpstr>
      <vt:lpstr>PowerPoint Presentation</vt:lpstr>
      <vt:lpstr>36 Reabsorption, secretion and the proximal tubule</vt:lpstr>
      <vt:lpstr>PowerPoint Presentation</vt:lpstr>
      <vt:lpstr>37 The loop of Henle and distal nephron</vt:lpstr>
      <vt:lpstr>PowerPoint Presentation</vt:lpstr>
      <vt:lpstr>38 Regulation of plasma osmolality and fluid volume </vt:lpstr>
      <vt:lpstr>PowerPoint Presentation</vt:lpstr>
      <vt:lpstr>39 Control of acid–base status</vt:lpstr>
      <vt:lpstr>PowerPoint Presentation</vt:lpstr>
      <vt:lpstr>40 Gastrointestinal tract: overview and the mouth </vt:lpstr>
      <vt:lpstr>PowerPoint Presentation</vt:lpstr>
      <vt:lpstr>41 Oesophagus and stomach </vt:lpstr>
      <vt:lpstr>PowerPoint Presentation</vt:lpstr>
      <vt:lpstr>42 Small intestine</vt:lpstr>
      <vt:lpstr>PowerPoint Presentation</vt:lpstr>
      <vt:lpstr>43 The exocrine pancreas, liver and gallbladder </vt:lpstr>
      <vt:lpstr>PowerPoint Presentation</vt:lpstr>
      <vt:lpstr>44 Large intestine</vt:lpstr>
      <vt:lpstr>PowerPoint Presentation</vt:lpstr>
      <vt:lpstr>45 Endocrine control </vt:lpstr>
      <vt:lpstr>PowerPoint Presentation</vt:lpstr>
      <vt:lpstr>46 Control of metabolic fuels</vt:lpstr>
      <vt:lpstr>PowerPoint Presentation</vt:lpstr>
      <vt:lpstr>47 The hypothalamus and pituitary gland </vt:lpstr>
      <vt:lpstr>PowerPoint Presentation</vt:lpstr>
      <vt:lpstr>48 Thyroid hormones and metabolic rate </vt:lpstr>
      <vt:lpstr>PowerPoint Presentation</vt:lpstr>
      <vt:lpstr>49 Growth factors </vt:lpstr>
      <vt:lpstr>PowerPoint Presentation</vt:lpstr>
      <vt:lpstr>50 Somatic and skeletal growth</vt:lpstr>
      <vt:lpstr>PowerPoint Presentation</vt:lpstr>
      <vt:lpstr>51 Control of plasma calcium</vt:lpstr>
      <vt:lpstr>PowerPoint Presentation</vt:lpstr>
      <vt:lpstr>52 The adrenal glands and stress</vt:lpstr>
      <vt:lpstr>PowerPoint Presentation</vt:lpstr>
      <vt:lpstr>53 Endocrine control of reproduction</vt:lpstr>
      <vt:lpstr>PowerPoint Presentation</vt:lpstr>
      <vt:lpstr>54 Sexual differentiation and function </vt:lpstr>
      <vt:lpstr>PowerPoint Presentation</vt:lpstr>
      <vt:lpstr>PowerPoint Presentation</vt:lpstr>
      <vt:lpstr>55 Fertilization, pregnancy and parturition</vt:lpstr>
      <vt:lpstr>PowerPoint Presentation</vt:lpstr>
      <vt:lpstr>56 Lactation</vt:lpstr>
      <vt:lpstr>PowerPoint Presentation</vt:lpstr>
      <vt:lpstr>57 Introduction to sensory systems </vt:lpstr>
      <vt:lpstr>PowerPoint Presentation</vt:lpstr>
      <vt:lpstr>58 Sensory receptors </vt:lpstr>
      <vt:lpstr>PowerPoint Presentation</vt:lpstr>
      <vt:lpstr>59 Taste and smell </vt:lpstr>
      <vt:lpstr>PowerPoint Presentation</vt:lpstr>
      <vt:lpstr>60 Special sense of vision </vt:lpstr>
      <vt:lpstr>PowerPoint Presentation</vt:lpstr>
      <vt:lpstr>61 Special senses of hearing and balance </vt:lpstr>
      <vt:lpstr>PowerPoint Presentation</vt:lpstr>
      <vt:lpstr>62 Motor control and the cerebellum </vt:lpstr>
      <vt:lpstr>PowerPoint Presentation</vt:lpstr>
      <vt:lpstr>63 Proprioception and reflexes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 1</dc:title>
  <dc:creator>Owner</dc:creator>
  <cp:lastModifiedBy>Giovannetti, Francesca - Oxford</cp:lastModifiedBy>
  <cp:revision>163</cp:revision>
  <cp:lastPrinted>2017-01-27T20:35:56Z</cp:lastPrinted>
  <dcterms:created xsi:type="dcterms:W3CDTF">2015-04-24T14:22:29Z</dcterms:created>
  <dcterms:modified xsi:type="dcterms:W3CDTF">2017-02-22T16:07:29Z</dcterms:modified>
</cp:coreProperties>
</file>